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12192000" cy="6858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QTRV+Courier New Bold" panose="020B0604020202020204" charset="0"/>
      <p:regular r:id="rId24"/>
    </p:embeddedFont>
    <p:embeddedFont>
      <p:font typeface="CUHPNE+Courier New" panose="020B0604020202020204" charset="0"/>
      <p:regular r:id="rId25"/>
    </p:embeddedFont>
    <p:embeddedFont>
      <p:font typeface="KLNANE+Courier New Italic" panose="020B0604020202020204" charset="0"/>
      <p:regular r:id="rId26"/>
    </p:embeddedFont>
    <p:embeddedFont>
      <p:font typeface="QHMLPQ+Arial" panose="020B0604020202020204" charset="0"/>
      <p:regular r:id="rId27"/>
    </p:embeddedFont>
    <p:embeddedFont>
      <p:font typeface="Times New Roman" panose="02020603050405020304" pitchFamily="18" charset="0"/>
      <p:regular r:id="rId28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6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2468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67408" y="2443362"/>
            <a:ext cx="6912768" cy="7405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671"/>
              </a:lnSpc>
            </a:pPr>
            <a:r>
              <a:rPr sz="5000" dirty="0">
                <a:solidFill>
                  <a:srgbClr val="F2F2F2"/>
                </a:solidFill>
                <a:latin typeface="CUHPNE+Courier New"/>
                <a:cs typeface="CUHPNE+Courier New"/>
              </a:rPr>
              <a:t>07 </a:t>
            </a:r>
            <a:r>
              <a:rPr lang="de-AT" sz="5000" dirty="0">
                <a:solidFill>
                  <a:srgbClr val="531B81"/>
                </a:solidFill>
                <a:latin typeface="CUHPNE+Courier New"/>
                <a:cs typeface="CUHPNE+Courier New"/>
              </a:rPr>
              <a:t>Bundesstaaten</a:t>
            </a:r>
            <a:endParaRPr sz="5000" dirty="0">
              <a:solidFill>
                <a:srgbClr val="531B81"/>
              </a:solidFill>
              <a:latin typeface="CUHPNE+Courier New"/>
              <a:cs typeface="CUHPNE+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7408" y="3470792"/>
            <a:ext cx="9361040" cy="28437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668"/>
              </a:lnSpc>
            </a:pPr>
            <a:r>
              <a:rPr sz="5000" dirty="0">
                <a:solidFill>
                  <a:srgbClr val="F2F2F2"/>
                </a:solidFill>
                <a:latin typeface="CUHPNE+Courier New"/>
                <a:cs typeface="CUHPNE+Courier New"/>
              </a:rPr>
              <a:t>3.345 </a:t>
            </a:r>
            <a:r>
              <a:rPr lang="de-AT" sz="5000" dirty="0">
                <a:solidFill>
                  <a:srgbClr val="531B81"/>
                </a:solidFill>
                <a:latin typeface="CUHPNE+Courier New"/>
                <a:cs typeface="CUHPNE+Courier New"/>
              </a:rPr>
              <a:t>Schulen</a:t>
            </a:r>
            <a:endParaRPr sz="5000" dirty="0">
              <a:solidFill>
                <a:srgbClr val="531B81"/>
              </a:solidFill>
              <a:latin typeface="CUHPNE+Courier New"/>
              <a:cs typeface="CUHPNE+Courier New"/>
            </a:endParaRPr>
          </a:p>
          <a:p>
            <a:pPr>
              <a:lnSpc>
                <a:spcPts val="5668"/>
              </a:lnSpc>
              <a:spcBef>
                <a:spcPts val="2419"/>
              </a:spcBef>
            </a:pPr>
            <a:r>
              <a:rPr sz="5000" dirty="0">
                <a:solidFill>
                  <a:srgbClr val="F2F2F2"/>
                </a:solidFill>
                <a:latin typeface="CUHPNE+Courier New"/>
                <a:cs typeface="CUHPNE+Courier New"/>
              </a:rPr>
              <a:t>23.288 </a:t>
            </a:r>
            <a:r>
              <a:rPr lang="de-AT" sz="5000" dirty="0">
                <a:solidFill>
                  <a:srgbClr val="531B81"/>
                </a:solidFill>
                <a:latin typeface="CUHPNE+Courier New"/>
                <a:cs typeface="CUHPNE+Courier New"/>
              </a:rPr>
              <a:t>Pädagogen</a:t>
            </a:r>
            <a:endParaRPr sz="5000" dirty="0">
              <a:solidFill>
                <a:srgbClr val="531B81"/>
              </a:solidFill>
              <a:latin typeface="CUHPNE+Courier New"/>
              <a:cs typeface="CUHPNE+Courier New"/>
            </a:endParaRPr>
          </a:p>
          <a:p>
            <a:pPr>
              <a:lnSpc>
                <a:spcPts val="5671"/>
              </a:lnSpc>
              <a:spcBef>
                <a:spcPts val="2628"/>
              </a:spcBef>
            </a:pPr>
            <a:r>
              <a:rPr sz="5000" dirty="0">
                <a:solidFill>
                  <a:srgbClr val="F2F2F2"/>
                </a:solidFill>
                <a:latin typeface="CUHPNE+Courier New"/>
                <a:cs typeface="CUHPNE+Courier New"/>
              </a:rPr>
              <a:t>1.752.021</a:t>
            </a:r>
            <a:r>
              <a:rPr lang="de-AT" sz="5000" dirty="0">
                <a:solidFill>
                  <a:srgbClr val="F2F2F2"/>
                </a:solidFill>
                <a:latin typeface="CUHPNE+Courier New"/>
                <a:cs typeface="CUHPNE+Courier New"/>
              </a:rPr>
              <a:t> </a:t>
            </a:r>
            <a:r>
              <a:rPr lang="de-AT" sz="5000" dirty="0">
                <a:solidFill>
                  <a:srgbClr val="531B8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Schüler*innen</a:t>
            </a:r>
            <a:endParaRPr sz="5000" dirty="0">
              <a:solidFill>
                <a:srgbClr val="531B8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30605" y="3385108"/>
            <a:ext cx="5910982" cy="3141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117"/>
              </a:lnSpc>
            </a:pPr>
            <a:r>
              <a:rPr lang="de-DE" sz="5400" i="1" dirty="0">
                <a:solidFill>
                  <a:srgbClr val="531B81"/>
                </a:solidFill>
                <a:latin typeface="Courier New" panose="02070309020205020404" pitchFamily="49" charset="0"/>
                <a:cs typeface="KLNANE+Courier New Italic"/>
              </a:rPr>
              <a:t>Was wir für
dieses Jahr erwarten?
</a:t>
            </a:r>
            <a:endParaRPr sz="5400" i="1" dirty="0">
              <a:solidFill>
                <a:srgbClr val="531B81"/>
              </a:solidFill>
              <a:latin typeface="Courier New" panose="02070309020205020404" pitchFamily="49" charset="0"/>
              <a:cs typeface="KLNANE+Courier New Ital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7770" y="581229"/>
            <a:ext cx="9448669" cy="9310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32"/>
              </a:lnSpc>
            </a:pPr>
            <a:r>
              <a:rPr lang="de-DE" sz="3200" i="1" dirty="0">
                <a:solidFill>
                  <a:srgbClr val="531B81"/>
                </a:solidFill>
                <a:latin typeface="Courier New" panose="02070309020205020404" pitchFamily="49" charset="0"/>
                <a:cs typeface="KLNANE+Courier New Italic"/>
              </a:rPr>
              <a:t>Im Jahr 2022 hoffen wir auf große
Soziale Investoren und Partner!</a:t>
            </a:r>
            <a:endParaRPr sz="3200" i="1" dirty="0">
              <a:solidFill>
                <a:srgbClr val="531B81"/>
              </a:solidFill>
              <a:latin typeface="Courier New" panose="02070309020205020404" pitchFamily="49" charset="0"/>
              <a:cs typeface="KLNANE+Courier New Ital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40" y="581229"/>
            <a:ext cx="11632989" cy="9310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32"/>
              </a:lnSpc>
            </a:pPr>
            <a:r>
              <a:rPr sz="3200" i="1" dirty="0">
                <a:solidFill>
                  <a:srgbClr val="F2F2F2"/>
                </a:solidFill>
                <a:latin typeface="Courier New" panose="02070309020205020404" pitchFamily="49" charset="0"/>
                <a:cs typeface="KLNANE+Courier New Italic"/>
              </a:rPr>
              <a:t>... </a:t>
            </a:r>
            <a:r>
              <a:rPr lang="de-DE" sz="3200" i="1" dirty="0">
                <a:solidFill>
                  <a:srgbClr val="F2F2F2"/>
                </a:solidFill>
                <a:latin typeface="Courier New" panose="02070309020205020404" pitchFamily="49" charset="0"/>
                <a:cs typeface="KLNANE+Courier New Italic"/>
              </a:rPr>
              <a:t>Und so stärken wir das Bildungssystem 
durch folgende Initiativen</a:t>
            </a:r>
            <a:r>
              <a:rPr sz="3200" i="1" dirty="0">
                <a:solidFill>
                  <a:srgbClr val="F2F2F2"/>
                </a:solidFill>
                <a:latin typeface="Courier New" panose="02070309020205020404" pitchFamily="49" charset="0"/>
                <a:cs typeface="KLNANE+Courier New Italic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7330" y="2134417"/>
            <a:ext cx="11175333" cy="2199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lnSpc>
                <a:spcPts val="2827"/>
              </a:lnSpc>
              <a:buFont typeface="Arial" panose="020B0604020202020204" pitchFamily="34" charset="0"/>
              <a:buChar char="•"/>
            </a:pPr>
            <a:r>
              <a:rPr lang="de-AT" sz="2500" i="1" dirty="0">
                <a:solidFill>
                  <a:srgbClr val="531B81"/>
                </a:solidFill>
                <a:latin typeface="Courier New" panose="02070309020205020404" pitchFamily="49" charset="0"/>
                <a:cs typeface="KLNANE+Courier New Italic"/>
              </a:rPr>
              <a:t>Extra Klasse</a:t>
            </a:r>
            <a:endParaRPr sz="2500" i="1" dirty="0">
              <a:solidFill>
                <a:srgbClr val="531B81"/>
              </a:solidFill>
              <a:latin typeface="Courier New" panose="02070309020205020404" pitchFamily="49" charset="0"/>
              <a:cs typeface="KLNANE+Courier New Italic"/>
            </a:endParaRPr>
          </a:p>
          <a:p>
            <a:pPr marL="342900" indent="-342900">
              <a:lnSpc>
                <a:spcPts val="2827"/>
              </a:lnSpc>
              <a:spcBef>
                <a:spcPts val="50"/>
              </a:spcBef>
              <a:buFont typeface="Arial" panose="020B0604020202020204" pitchFamily="34" charset="0"/>
              <a:buChar char="•"/>
            </a:pPr>
            <a:r>
              <a:rPr lang="de-AT" sz="2500" i="1" dirty="0">
                <a:solidFill>
                  <a:srgbClr val="531B81"/>
                </a:solidFill>
                <a:latin typeface="Courier New" panose="02070309020205020404" pitchFamily="49" charset="0"/>
                <a:cs typeface="KLNANE+Courier New Italic"/>
              </a:rPr>
              <a:t>Lernen, mit Geld umzugehen</a:t>
            </a:r>
          </a:p>
          <a:p>
            <a:pPr marL="342900" indent="-342900">
              <a:lnSpc>
                <a:spcPts val="2827"/>
              </a:lnSpc>
              <a:spcBef>
                <a:spcPts val="50"/>
              </a:spcBef>
              <a:buFont typeface="Arial" panose="020B0604020202020204" pitchFamily="34" charset="0"/>
              <a:buChar char="•"/>
            </a:pPr>
            <a:r>
              <a:rPr lang="de-AT" sz="2500" i="1" dirty="0">
                <a:solidFill>
                  <a:srgbClr val="531B81"/>
                </a:solidFill>
                <a:latin typeface="Courier New" panose="02070309020205020404" pitchFamily="49" charset="0"/>
                <a:cs typeface="KLNANE+Courier New Italic"/>
              </a:rPr>
              <a:t>Patenschaft für einen Lehrer</a:t>
            </a:r>
            <a:endParaRPr sz="2500" i="1" dirty="0">
              <a:solidFill>
                <a:srgbClr val="531B81"/>
              </a:solidFill>
              <a:latin typeface="Courier New" panose="02070309020205020404" pitchFamily="49" charset="0"/>
              <a:cs typeface="KLNANE+Courier New Italic"/>
            </a:endParaRPr>
          </a:p>
          <a:p>
            <a:pPr>
              <a:lnSpc>
                <a:spcPts val="2827"/>
              </a:lnSpc>
            </a:pPr>
            <a:r>
              <a:rPr sz="2500" dirty="0">
                <a:solidFill>
                  <a:srgbClr val="531B81"/>
                </a:solidFill>
                <a:latin typeface="QHMLPQ+Arial"/>
                <a:cs typeface="QHMLPQ+Arial"/>
              </a:rPr>
              <a:t>•</a:t>
            </a:r>
            <a:r>
              <a:rPr sz="2500" spc="1200" dirty="0">
                <a:solidFill>
                  <a:srgbClr val="531B81"/>
                </a:solidFill>
                <a:latin typeface="Times New Roman"/>
                <a:cs typeface="Times New Roman"/>
              </a:rPr>
              <a:t> </a:t>
            </a:r>
            <a:r>
              <a:rPr lang="de-AT" sz="2500" i="1" dirty="0">
                <a:solidFill>
                  <a:srgbClr val="531B81"/>
                </a:solidFill>
                <a:latin typeface="Courier New" panose="02070309020205020404" pitchFamily="49" charset="0"/>
                <a:cs typeface="KLNANE+Courier New Italic"/>
              </a:rPr>
              <a:t>Patenschaft für einen pädagogischen Koordinator</a:t>
            </a:r>
            <a:endParaRPr sz="2500" i="1" dirty="0">
              <a:solidFill>
                <a:srgbClr val="531B81"/>
              </a:solidFill>
              <a:latin typeface="Courier New" panose="02070309020205020404" pitchFamily="49" charset="0"/>
              <a:cs typeface="KLNANE+Courier New Italic"/>
            </a:endParaRPr>
          </a:p>
          <a:p>
            <a:pPr marL="342900" indent="-342900">
              <a:lnSpc>
                <a:spcPts val="2827"/>
              </a:lnSpc>
              <a:buFont typeface="Arial" panose="020B0604020202020204" pitchFamily="34" charset="0"/>
              <a:buChar char="•"/>
            </a:pPr>
            <a:r>
              <a:rPr lang="de-DE" sz="2500" i="1" dirty="0">
                <a:solidFill>
                  <a:srgbClr val="531B81"/>
                </a:solidFill>
                <a:latin typeface="Courier New" panose="02070309020205020404" pitchFamily="49" charset="0"/>
                <a:cs typeface="KLNANE+Courier New Italic"/>
              </a:rPr>
              <a:t>Die Praxis der inklusiven Bildung - Horizonterweiterung</a:t>
            </a:r>
            <a:endParaRPr sz="2500" i="1" dirty="0">
              <a:solidFill>
                <a:srgbClr val="531B81"/>
              </a:solidFill>
              <a:latin typeface="Courier New" panose="02070309020205020404" pitchFamily="49" charset="0"/>
              <a:cs typeface="KLNANE+Courier New Italic"/>
            </a:endParaRPr>
          </a:p>
          <a:p>
            <a:pPr marL="342900" indent="-342900">
              <a:lnSpc>
                <a:spcPts val="2827"/>
              </a:lnSpc>
              <a:spcBef>
                <a:spcPts val="50"/>
              </a:spcBef>
              <a:buFont typeface="Arial" panose="020B0604020202020204" pitchFamily="34" charset="0"/>
              <a:buChar char="•"/>
            </a:pPr>
            <a:r>
              <a:rPr lang="de-AT" sz="2500" i="1" dirty="0">
                <a:solidFill>
                  <a:srgbClr val="531B81"/>
                </a:solidFill>
                <a:latin typeface="Courier New" panose="02070309020205020404" pitchFamily="49" charset="0"/>
                <a:cs typeface="KLNANE+Courier New Italic"/>
              </a:rPr>
              <a:t>Das Morgen kultivieren</a:t>
            </a:r>
            <a:endParaRPr sz="2500" i="1" dirty="0">
              <a:solidFill>
                <a:srgbClr val="531B81"/>
              </a:solidFill>
              <a:latin typeface="Courier New" panose="02070309020205020404" pitchFamily="49" charset="0"/>
              <a:cs typeface="KLNANE+Courier New It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7330" y="4420926"/>
            <a:ext cx="10599269" cy="7373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lnSpc>
                <a:spcPts val="2827"/>
              </a:lnSpc>
              <a:buFont typeface="Arial" panose="020B0604020202020204" pitchFamily="34" charset="0"/>
              <a:buChar char="•"/>
            </a:pPr>
            <a:r>
              <a:rPr lang="de-AT" sz="2500" i="1" dirty="0">
                <a:solidFill>
                  <a:srgbClr val="531B81"/>
                </a:solidFill>
                <a:latin typeface="Courier New" panose="02070309020205020404" pitchFamily="49" charset="0"/>
                <a:cs typeface="KLNANE+Courier New Italic"/>
              </a:rPr>
              <a:t>Lehrer-Hub</a:t>
            </a:r>
          </a:p>
          <a:p>
            <a:pPr marL="342900" indent="-342900">
              <a:lnSpc>
                <a:spcPts val="2827"/>
              </a:lnSpc>
              <a:buFont typeface="Arial" panose="020B0604020202020204" pitchFamily="34" charset="0"/>
              <a:buChar char="•"/>
            </a:pPr>
            <a:r>
              <a:rPr lang="de-DE" sz="2500" i="1" dirty="0">
                <a:solidFill>
                  <a:srgbClr val="531B81"/>
                </a:solidFill>
                <a:latin typeface="Courier New" panose="02070309020205020404" pitchFamily="49" charset="0"/>
                <a:cs typeface="KLNANE+Courier New Italic"/>
              </a:rPr>
              <a:t>Pädagoge als Artikulator des pädagogischen Prozesses</a:t>
            </a:r>
            <a:endParaRPr sz="2500" i="1" dirty="0">
              <a:solidFill>
                <a:srgbClr val="531B81"/>
              </a:solidFill>
              <a:latin typeface="Courier New" panose="02070309020205020404" pitchFamily="49" charset="0"/>
              <a:cs typeface="KLNANE+Courier New Ital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6909" y="1657979"/>
            <a:ext cx="6179849" cy="29444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18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[...]</a:t>
            </a:r>
            <a:r>
              <a:rPr sz="2400" i="1" spc="-12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sz="2400" i="1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Que</a:t>
            </a:r>
            <a:r>
              <a:rPr sz="2400" i="1" spc="-12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sz="2400" i="1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esta</a:t>
            </a:r>
            <a:r>
              <a:rPr sz="2400" i="1" spc="-12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sz="2400" i="1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história</a:t>
            </a:r>
            <a:r>
              <a:rPr sz="2400" i="1" spc="-24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sz="2400" i="1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possa</a:t>
            </a:r>
          </a:p>
          <a:p>
            <a:pPr marL="0" marR="0">
              <a:lnSpc>
                <a:spcPts val="2718"/>
              </a:lnSpc>
              <a:spcBef>
                <a:spcPts val="163"/>
              </a:spcBef>
              <a:spcAft>
                <a:spcPts val="0"/>
              </a:spcAft>
            </a:pPr>
            <a:r>
              <a:rPr sz="2400" i="1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ressoar</a:t>
            </a:r>
            <a:r>
              <a:rPr sz="2400" i="1" spc="-24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sz="2400" i="1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dentro</a:t>
            </a:r>
            <a:r>
              <a:rPr sz="2400" i="1" spc="-12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sz="2400" i="1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de</a:t>
            </a:r>
            <a:r>
              <a:rPr sz="2400" i="1" spc="-12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sz="2400" i="1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você,</a:t>
            </a:r>
            <a:r>
              <a:rPr sz="2400" i="1" spc="-12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sz="2400" i="1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lembrando</a:t>
            </a:r>
          </a:p>
          <a:p>
            <a:pPr marL="0" marR="0">
              <a:lnSpc>
                <a:spcPts val="2718"/>
              </a:lnSpc>
              <a:spcBef>
                <a:spcPts val="161"/>
              </a:spcBef>
              <a:spcAft>
                <a:spcPts val="0"/>
              </a:spcAft>
            </a:pPr>
            <a:r>
              <a:rPr sz="2400" i="1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como</a:t>
            </a:r>
            <a:r>
              <a:rPr sz="2400" i="1" spc="-12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sz="2400" i="1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aprecia</a:t>
            </a:r>
            <a:r>
              <a:rPr sz="2400" i="1" spc="-24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sz="2400" i="1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a dignidade,</a:t>
            </a:r>
            <a:r>
              <a:rPr sz="2400" i="1" spc="-24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sz="2400" i="1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a</a:t>
            </a:r>
          </a:p>
          <a:p>
            <a:pPr marL="0" marR="0">
              <a:lnSpc>
                <a:spcPts val="2718"/>
              </a:lnSpc>
              <a:spcBef>
                <a:spcPts val="161"/>
              </a:spcBef>
              <a:spcAft>
                <a:spcPts val="0"/>
              </a:spcAft>
            </a:pPr>
            <a:r>
              <a:rPr sz="2400" i="1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integridade</a:t>
            </a:r>
            <a:r>
              <a:rPr sz="2400" i="1" spc="-24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sz="2400" i="1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e</a:t>
            </a:r>
            <a:r>
              <a:rPr sz="2400" i="1" spc="-12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sz="2400" i="1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transparência.</a:t>
            </a:r>
            <a:r>
              <a:rPr sz="2400" i="1" spc="-36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sz="2400" i="1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Que</a:t>
            </a:r>
          </a:p>
          <a:p>
            <a:pPr marL="0" marR="0">
              <a:lnSpc>
                <a:spcPts val="2721"/>
              </a:lnSpc>
              <a:spcBef>
                <a:spcPts val="109"/>
              </a:spcBef>
              <a:spcAft>
                <a:spcPts val="0"/>
              </a:spcAft>
            </a:pPr>
            <a:r>
              <a:rPr sz="2400" i="1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esta</a:t>
            </a:r>
            <a:r>
              <a:rPr sz="2400" i="1" spc="-18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sz="2400" i="1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história</a:t>
            </a:r>
            <a:r>
              <a:rPr sz="2400" i="1" spc="-26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sz="2400" i="1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possa</a:t>
            </a:r>
            <a:r>
              <a:rPr sz="2400" i="1" spc="-20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sz="2400" i="1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revelar</a:t>
            </a:r>
            <a:r>
              <a:rPr sz="2400" i="1" spc="-24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sz="2400" i="1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o</a:t>
            </a:r>
          </a:p>
          <a:p>
            <a:pPr marL="0" marR="0">
              <a:lnSpc>
                <a:spcPts val="2718"/>
              </a:lnSpc>
              <a:spcBef>
                <a:spcPts val="163"/>
              </a:spcBef>
              <a:spcAft>
                <a:spcPts val="0"/>
              </a:spcAft>
            </a:pPr>
            <a:r>
              <a:rPr sz="2400" i="1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forte</a:t>
            </a:r>
            <a:r>
              <a:rPr sz="2400" i="1" spc="-12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sz="2400" i="1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desejo</a:t>
            </a:r>
            <a:r>
              <a:rPr sz="2400" i="1" spc="-24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sz="2400" i="1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do Bem</a:t>
            </a:r>
            <a:r>
              <a:rPr sz="2400" i="1" spc="-12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sz="2400" i="1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que</a:t>
            </a:r>
            <a:r>
              <a:rPr sz="2400" i="1" spc="-12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sz="2400" i="1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existe</a:t>
            </a:r>
            <a:r>
              <a:rPr sz="2400" i="1" spc="-12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sz="2400" i="1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em</a:t>
            </a:r>
          </a:p>
          <a:p>
            <a:pPr marL="0" marR="0">
              <a:lnSpc>
                <a:spcPts val="2718"/>
              </a:lnSpc>
              <a:spcBef>
                <a:spcPts val="161"/>
              </a:spcBef>
              <a:spcAft>
                <a:spcPts val="0"/>
              </a:spcAft>
            </a:pPr>
            <a:r>
              <a:rPr sz="2400" i="1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você</a:t>
            </a:r>
            <a:r>
              <a:rPr sz="2400" i="1" spc="-12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sz="2400" i="1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e em</a:t>
            </a:r>
            <a:r>
              <a:rPr sz="2400" i="1" spc="-12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sz="2400" i="1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todos</a:t>
            </a:r>
            <a:r>
              <a:rPr sz="2400" i="1" spc="-12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sz="2400" i="1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os</a:t>
            </a:r>
            <a:r>
              <a:rPr sz="2400" i="1" spc="-12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sz="2400" i="1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meninos</a:t>
            </a:r>
            <a:r>
              <a:rPr sz="2400" i="1" spc="-24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 </a:t>
            </a:r>
            <a:r>
              <a:rPr sz="2400" i="1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e</a:t>
            </a:r>
          </a:p>
          <a:p>
            <a:pPr marL="0" marR="0">
              <a:lnSpc>
                <a:spcPts val="2721"/>
              </a:lnSpc>
              <a:spcBef>
                <a:spcPts val="159"/>
              </a:spcBef>
              <a:spcAft>
                <a:spcPts val="0"/>
              </a:spcAft>
            </a:pPr>
            <a:r>
              <a:rPr sz="2400" i="1" dirty="0">
                <a:solidFill>
                  <a:srgbClr val="F2F2F2"/>
                </a:solidFill>
                <a:latin typeface="KLNANE+Courier New Italic"/>
                <a:cs typeface="KLNANE+Courier New Italic"/>
              </a:rPr>
              <a:t>meninas.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7771" y="188640"/>
            <a:ext cx="11104853" cy="1545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72"/>
              </a:lnSpc>
            </a:pPr>
            <a:r>
              <a:rPr lang="de-DE" sz="3500" i="1" dirty="0">
                <a:solidFill>
                  <a:srgbClr val="531B8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31 Jahre : Eine Entwicklung mit Kämpfen und Errungenschaften!</a:t>
            </a:r>
            <a:r>
              <a:rPr lang="de-DE" sz="3500" i="1" dirty="0">
                <a:solidFill>
                  <a:srgbClr val="531B81"/>
                </a:solidFill>
                <a:latin typeface="KLNANE+Courier New Italic"/>
                <a:cs typeface="KLNANE+Courier New Italic"/>
              </a:rPr>
              <a:t>
</a:t>
            </a:r>
            <a:endParaRPr sz="3500" i="1" dirty="0">
              <a:solidFill>
                <a:srgbClr val="531B81"/>
              </a:solidFill>
              <a:latin typeface="KLNANE+Courier New Italic"/>
              <a:cs typeface="KLNANE+Courier New It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0483" y="1407875"/>
            <a:ext cx="1067180" cy="63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5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531B81"/>
                </a:solidFill>
                <a:latin typeface="CEQTRV+Courier New Bold"/>
                <a:cs typeface="CEQTRV+Courier New Bold"/>
              </a:rPr>
              <a:t>1992</a:t>
            </a:r>
          </a:p>
          <a:p>
            <a:pPr marL="0" marR="0">
              <a:lnSpc>
                <a:spcPts val="2270"/>
              </a:lnSpc>
              <a:spcBef>
                <a:spcPts val="129"/>
              </a:spcBef>
              <a:spcAft>
                <a:spcPts val="0"/>
              </a:spcAft>
            </a:pPr>
            <a:r>
              <a:rPr sz="2000" b="1" dirty="0">
                <a:solidFill>
                  <a:srgbClr val="531B81"/>
                </a:solidFill>
                <a:latin typeface="CEQTRV+Courier New Bold"/>
                <a:cs typeface="CEQTRV+Courier New Bold"/>
              </a:rPr>
              <a:t>a 1994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56460" y="1574950"/>
            <a:ext cx="3123182" cy="2338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600" spc="129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lang="de-AT" sz="1600" dirty="0">
                <a:solidFill>
                  <a:srgbClr val="262626"/>
                </a:solidFill>
                <a:latin typeface="CUHPNE+Courier New"/>
                <a:cs typeface="CUHPNE+Courier New"/>
              </a:rPr>
              <a:t>Schule</a:t>
            </a:r>
            <a:r>
              <a:rPr sz="1600" spc="12" dirty="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sz="1600" dirty="0">
                <a:solidFill>
                  <a:srgbClr val="262626"/>
                </a:solidFill>
                <a:latin typeface="CUHPNE+Courier New"/>
                <a:cs typeface="CUHPNE+Courier New"/>
              </a:rPr>
              <a:t>Hermann</a:t>
            </a:r>
            <a:r>
              <a:rPr sz="1600" spc="23" dirty="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sz="1600" dirty="0">
                <a:solidFill>
                  <a:srgbClr val="262626"/>
                </a:solidFill>
                <a:latin typeface="CUHPNE+Courier New"/>
                <a:cs typeface="CUHPNE+Courier New"/>
              </a:rPr>
              <a:t>Gmeiner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56460" y="2172358"/>
            <a:ext cx="3979151" cy="464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600" spc="129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lang="de-AT" sz="1600" dirty="0">
                <a:solidFill>
                  <a:srgbClr val="262626"/>
                </a:solidFill>
                <a:latin typeface="CUHPNE+Courier New"/>
                <a:cs typeface="CUHPNE+Courier New"/>
              </a:rPr>
              <a:t>Schule</a:t>
            </a:r>
            <a:r>
              <a:rPr sz="1600" spc="12" dirty="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sz="1600" dirty="0">
                <a:solidFill>
                  <a:srgbClr val="262626"/>
                </a:solidFill>
                <a:latin typeface="CUHPNE+Courier New"/>
                <a:cs typeface="CUHPNE+Courier New"/>
              </a:rPr>
              <a:t>Hermann</a:t>
            </a:r>
            <a:r>
              <a:rPr sz="1600" spc="23" dirty="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sz="1600" dirty="0">
                <a:solidFill>
                  <a:srgbClr val="262626"/>
                </a:solidFill>
                <a:latin typeface="CUHPNE+Courier New"/>
                <a:cs typeface="CUHPNE+Courier New"/>
              </a:rPr>
              <a:t>Gmeiner</a:t>
            </a:r>
          </a:p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600" spc="129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262626"/>
                </a:solidFill>
                <a:latin typeface="CUHPNE+Courier New"/>
                <a:cs typeface="CUHPNE+Courier New"/>
              </a:rPr>
              <a:t>EEPG</a:t>
            </a:r>
            <a:r>
              <a:rPr sz="1600" spc="12" dirty="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sz="1600" dirty="0">
                <a:solidFill>
                  <a:srgbClr val="262626"/>
                </a:solidFill>
                <a:latin typeface="CUHPNE+Courier New"/>
                <a:cs typeface="CUHPNE+Courier New"/>
              </a:rPr>
              <a:t>Prof.</a:t>
            </a:r>
            <a:r>
              <a:rPr sz="1600" spc="12" dirty="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sz="1600" dirty="0">
                <a:solidFill>
                  <a:srgbClr val="262626"/>
                </a:solidFill>
                <a:latin typeface="CUHPNE+Courier New"/>
                <a:cs typeface="CUHPNE+Courier New"/>
              </a:rPr>
              <a:t>Giulio</a:t>
            </a:r>
            <a:r>
              <a:rPr sz="1600" spc="25" dirty="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sz="1600" dirty="0">
                <a:solidFill>
                  <a:srgbClr val="262626"/>
                </a:solidFill>
                <a:latin typeface="CUHPNE+Courier New"/>
                <a:cs typeface="CUHPNE+Courier New"/>
              </a:rPr>
              <a:t>David</a:t>
            </a:r>
            <a:r>
              <a:rPr sz="1600" spc="12" dirty="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sz="1600" dirty="0">
                <a:solidFill>
                  <a:srgbClr val="262626"/>
                </a:solidFill>
                <a:latin typeface="CUHPNE+Courier New"/>
                <a:cs typeface="CUHPNE+Courier New"/>
              </a:rPr>
              <a:t>Leone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75334" y="2279603"/>
            <a:ext cx="763318" cy="32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531B81"/>
                </a:solidFill>
                <a:latin typeface="CEQTRV+Courier New Bold"/>
                <a:cs typeface="CEQTRV+Courier New Bold"/>
              </a:rPr>
              <a:t>1995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56460" y="2887368"/>
            <a:ext cx="4589582" cy="72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600" spc="129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lang="de-AT" sz="16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Projekt</a:t>
            </a:r>
            <a:r>
              <a:rPr sz="1600" spc="22" dirty="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lang="de-AT" sz="1600" dirty="0">
                <a:solidFill>
                  <a:srgbClr val="262626"/>
                </a:solidFill>
                <a:latin typeface="CUHPNE+Courier New"/>
                <a:cs typeface="CUHPNE+Courier New"/>
              </a:rPr>
              <a:t>Verbreitung und Vermehrung</a:t>
            </a:r>
            <a:endParaRPr sz="1600" dirty="0">
              <a:solidFill>
                <a:srgbClr val="262626"/>
              </a:solidFill>
              <a:latin typeface="CUHPNE+Courier New"/>
              <a:cs typeface="CUHPNE+Courier New"/>
            </a:endParaRPr>
          </a:p>
          <a:p>
            <a:pPr marL="286511" marR="0">
              <a:lnSpc>
                <a:spcPts val="1807"/>
              </a:lnSpc>
              <a:spcBef>
                <a:spcPts val="112"/>
              </a:spcBef>
              <a:spcAft>
                <a:spcPts val="0"/>
              </a:spcAft>
            </a:pPr>
            <a:r>
              <a:rPr lang="de-AT" sz="1600" dirty="0">
                <a:solidFill>
                  <a:srgbClr val="262626"/>
                </a:solidFill>
                <a:latin typeface="CUHPNE+Courier New"/>
                <a:cs typeface="CUHPNE+Courier New"/>
              </a:rPr>
              <a:t>des Vorschlags</a:t>
            </a:r>
            <a:r>
              <a:rPr sz="1600" spc="12" dirty="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sz="1600" dirty="0">
                <a:solidFill>
                  <a:srgbClr val="262626"/>
                </a:solidFill>
                <a:latin typeface="CUHPNE+Courier New"/>
                <a:cs typeface="CUHPNE+Courier New"/>
              </a:rPr>
              <a:t>Labor</a:t>
            </a:r>
            <a:r>
              <a:rPr sz="1600" spc="23" dirty="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lang="de-AT" sz="1600" dirty="0">
                <a:solidFill>
                  <a:srgbClr val="262626"/>
                </a:solidFill>
                <a:latin typeface="CUHPNE+Courier New"/>
                <a:cs typeface="CUHPNE+Courier New"/>
              </a:rPr>
              <a:t>Schule</a:t>
            </a:r>
            <a:r>
              <a:rPr sz="1600" spc="12" dirty="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sz="1600" dirty="0">
                <a:solidFill>
                  <a:srgbClr val="262626"/>
                </a:solidFill>
                <a:latin typeface="CUHPNE+Courier New"/>
                <a:cs typeface="CUHPNE+Courier New"/>
              </a:rPr>
              <a:t>Hermann</a:t>
            </a:r>
          </a:p>
          <a:p>
            <a:pPr marL="286511" marR="0">
              <a:lnSpc>
                <a:spcPts val="1807"/>
              </a:lnSpc>
              <a:spcBef>
                <a:spcPts val="112"/>
              </a:spcBef>
              <a:spcAft>
                <a:spcPts val="0"/>
              </a:spcAft>
            </a:pPr>
            <a:r>
              <a:rPr sz="1600" dirty="0">
                <a:solidFill>
                  <a:srgbClr val="262626"/>
                </a:solidFill>
                <a:latin typeface="CUHPNE+Courier New"/>
                <a:cs typeface="CUHPNE+Courier New"/>
              </a:rPr>
              <a:t>Gmeiner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75334" y="3238453"/>
            <a:ext cx="764050" cy="1460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531B81"/>
                </a:solidFill>
                <a:latin typeface="CEQTRV+Courier New Bold"/>
                <a:cs typeface="CEQTRV+Courier New Bold"/>
              </a:rPr>
              <a:t>1996</a:t>
            </a:r>
          </a:p>
          <a:p>
            <a:pPr marL="0" marR="0">
              <a:lnSpc>
                <a:spcPts val="2272"/>
              </a:lnSpc>
              <a:spcBef>
                <a:spcPts val="6605"/>
              </a:spcBef>
              <a:spcAft>
                <a:spcPts val="0"/>
              </a:spcAft>
            </a:pPr>
            <a:r>
              <a:rPr sz="2000" b="1" dirty="0">
                <a:solidFill>
                  <a:srgbClr val="531B81"/>
                </a:solidFill>
                <a:latin typeface="CEQTRV+Courier New Bold"/>
                <a:cs typeface="CEQTRV+Courier New Bold"/>
              </a:rPr>
              <a:t>1997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156460" y="3620136"/>
            <a:ext cx="3492004" cy="282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600" spc="129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262626"/>
                </a:solidFill>
                <a:latin typeface="CUHPNE+Courier New"/>
                <a:cs typeface="CUHPNE+Courier New"/>
              </a:rPr>
              <a:t>EEPG</a:t>
            </a:r>
            <a:r>
              <a:rPr sz="1600" spc="15" dirty="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sz="1600" dirty="0">
                <a:solidFill>
                  <a:srgbClr val="262626"/>
                </a:solidFill>
                <a:latin typeface="CUHPNE+Courier New"/>
                <a:cs typeface="CUHPNE+Courier New"/>
              </a:rPr>
              <a:t>Prof</a:t>
            </a:r>
            <a:r>
              <a:rPr sz="1600" spc="15" dirty="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sz="1600" dirty="0">
                <a:solidFill>
                  <a:srgbClr val="262626"/>
                </a:solidFill>
                <a:latin typeface="CUHPNE+Courier New"/>
                <a:cs typeface="CUHPNE+Courier New"/>
              </a:rPr>
              <a:t>Jayr</a:t>
            </a:r>
            <a:r>
              <a:rPr sz="1600" spc="15" dirty="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sz="1600" dirty="0">
                <a:solidFill>
                  <a:srgbClr val="262626"/>
                </a:solidFill>
                <a:latin typeface="CUHPNE+Courier New"/>
                <a:cs typeface="CUHPNE+Courier New"/>
              </a:rPr>
              <a:t>de</a:t>
            </a:r>
            <a:r>
              <a:rPr sz="1600" spc="12" dirty="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sz="1600" dirty="0">
                <a:solidFill>
                  <a:srgbClr val="262626"/>
                </a:solidFill>
                <a:latin typeface="CUHPNE+Courier New"/>
                <a:cs typeface="CUHPNE+Courier New"/>
              </a:rPr>
              <a:t>Andrade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56460" y="4143144"/>
            <a:ext cx="4731628" cy="952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ts val="1807"/>
              </a:lnSpc>
              <a:spcBef>
                <a:spcPts val="0"/>
              </a:spcBef>
            </a:pPr>
            <a:r>
              <a:rPr sz="16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600" spc="129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lang="de-AT" sz="16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Projekt </a:t>
            </a:r>
            <a:r>
              <a:rPr sz="16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Labor </a:t>
            </a:r>
            <a:r>
              <a:rPr lang="de-AT" sz="16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in öffentlichen Schulen</a:t>
            </a:r>
            <a:r>
              <a:rPr sz="16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:</a:t>
            </a:r>
          </a:p>
          <a:p>
            <a:pPr marL="286511">
              <a:lnSpc>
                <a:spcPts val="1807"/>
              </a:lnSpc>
              <a:spcBef>
                <a:spcPts val="110"/>
              </a:spcBef>
            </a:pPr>
            <a:r>
              <a:rPr lang="de-AT" sz="16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Methodologie Übertragung</a:t>
            </a:r>
            <a:r>
              <a:rPr sz="16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,</a:t>
            </a:r>
          </a:p>
          <a:p>
            <a:pPr marL="286511">
              <a:lnSpc>
                <a:spcPts val="1807"/>
              </a:lnSpc>
              <a:spcBef>
                <a:spcPts val="113"/>
              </a:spcBef>
            </a:pPr>
            <a:r>
              <a:rPr lang="de-AT" sz="16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Analyse und Beurteilung</a:t>
            </a:r>
            <a:endParaRPr sz="1600" dirty="0">
              <a:solidFill>
                <a:srgbClr val="262626"/>
              </a:solidFill>
              <a:latin typeface="Courier New" panose="02070309020205020404" pitchFamily="49" charset="0"/>
              <a:cs typeface="CUHPNE+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56460" y="5231026"/>
            <a:ext cx="4731628" cy="9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600" spc="129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lang="de-AT" sz="1600" dirty="0">
                <a:solidFill>
                  <a:srgbClr val="262626"/>
                </a:solidFill>
                <a:latin typeface="CUHPNE+Courier New"/>
                <a:cs typeface="CUHPNE+Courier New"/>
              </a:rPr>
              <a:t>Schule</a:t>
            </a:r>
            <a:r>
              <a:rPr sz="1600" spc="12" dirty="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sz="1600" dirty="0">
                <a:solidFill>
                  <a:srgbClr val="262626"/>
                </a:solidFill>
                <a:latin typeface="CUHPNE+Courier New"/>
                <a:cs typeface="CUHPNE+Courier New"/>
              </a:rPr>
              <a:t>Hermann</a:t>
            </a:r>
            <a:r>
              <a:rPr sz="1600" spc="23" dirty="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sz="1600" dirty="0">
                <a:solidFill>
                  <a:srgbClr val="262626"/>
                </a:solidFill>
                <a:latin typeface="CUHPNE+Courier New"/>
                <a:cs typeface="CUHPNE+Courier New"/>
              </a:rPr>
              <a:t>Gmeiner</a:t>
            </a:r>
          </a:p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600" spc="129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262626"/>
                </a:solidFill>
                <a:latin typeface="CUHPNE+Courier New"/>
                <a:cs typeface="CUHPNE+Courier New"/>
              </a:rPr>
              <a:t>EEPG</a:t>
            </a:r>
            <a:r>
              <a:rPr sz="1600" spc="12" dirty="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sz="1600" dirty="0">
                <a:solidFill>
                  <a:srgbClr val="262626"/>
                </a:solidFill>
                <a:latin typeface="CUHPNE+Courier New"/>
                <a:cs typeface="CUHPNE+Courier New"/>
              </a:rPr>
              <a:t>Prof.</a:t>
            </a:r>
            <a:r>
              <a:rPr sz="1600" spc="12" dirty="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sz="1600" dirty="0">
                <a:solidFill>
                  <a:srgbClr val="262626"/>
                </a:solidFill>
                <a:latin typeface="CUHPNE+Courier New"/>
                <a:cs typeface="CUHPNE+Courier New"/>
              </a:rPr>
              <a:t>Giulio</a:t>
            </a:r>
            <a:r>
              <a:rPr sz="1600" spc="25" dirty="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sz="1600" dirty="0">
                <a:solidFill>
                  <a:srgbClr val="262626"/>
                </a:solidFill>
                <a:latin typeface="CUHPNE+Courier New"/>
                <a:cs typeface="CUHPNE+Courier New"/>
              </a:rPr>
              <a:t>David</a:t>
            </a:r>
            <a:r>
              <a:rPr sz="1600" spc="12" dirty="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sz="1600" dirty="0">
                <a:solidFill>
                  <a:srgbClr val="262626"/>
                </a:solidFill>
                <a:latin typeface="CUHPNE+Courier New"/>
                <a:cs typeface="CUHPNE+Courier New"/>
              </a:rPr>
              <a:t>Leone</a:t>
            </a:r>
          </a:p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600" spc="129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262626"/>
                </a:solidFill>
                <a:latin typeface="CUHPNE+Courier New"/>
                <a:cs typeface="CUHPNE+Courier New"/>
              </a:rPr>
              <a:t>Labor</a:t>
            </a:r>
            <a:r>
              <a:rPr sz="1600" spc="12" dirty="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lang="de-AT" sz="1600" dirty="0">
                <a:solidFill>
                  <a:srgbClr val="262626"/>
                </a:solidFill>
                <a:latin typeface="CUHPNE+Courier New"/>
                <a:cs typeface="CUHPNE+Courier New"/>
              </a:rPr>
              <a:t>in den Schulen </a:t>
            </a:r>
            <a:r>
              <a:rPr sz="1600" dirty="0">
                <a:solidFill>
                  <a:srgbClr val="262626"/>
                </a:solidFill>
                <a:latin typeface="CUHPNE+Courier New"/>
                <a:cs typeface="CUHPNE+Courier New"/>
              </a:rPr>
              <a:t>Jocelyn</a:t>
            </a:r>
            <a:r>
              <a:rPr sz="1600" spc="12" dirty="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sz="1600" dirty="0">
                <a:solidFill>
                  <a:srgbClr val="262626"/>
                </a:solidFill>
                <a:latin typeface="CUHPNE+Courier New"/>
                <a:cs typeface="CUHPNE+Courier New"/>
              </a:rPr>
              <a:t>e</a:t>
            </a:r>
            <a:r>
              <a:rPr sz="1600" spc="11" dirty="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sz="1600" dirty="0">
                <a:solidFill>
                  <a:srgbClr val="262626"/>
                </a:solidFill>
                <a:latin typeface="CUHPNE+Courier New"/>
                <a:cs typeface="CUHPNE+Courier New"/>
              </a:rPr>
              <a:t>Oswald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70483" y="5307791"/>
            <a:ext cx="1067180" cy="631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5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531B81"/>
                </a:solidFill>
                <a:latin typeface="CEQTRV+Courier New Bold"/>
                <a:cs typeface="CEQTRV+Courier New Bold"/>
              </a:rPr>
              <a:t>1998</a:t>
            </a:r>
          </a:p>
          <a:p>
            <a:pPr marL="0" marR="0">
              <a:lnSpc>
                <a:spcPts val="2270"/>
              </a:lnSpc>
              <a:spcBef>
                <a:spcPts val="129"/>
              </a:spcBef>
              <a:spcAft>
                <a:spcPts val="0"/>
              </a:spcAft>
            </a:pPr>
            <a:r>
              <a:rPr sz="2000" b="1" dirty="0">
                <a:solidFill>
                  <a:srgbClr val="531B81"/>
                </a:solidFill>
                <a:latin typeface="CEQTRV+Courier New Bold"/>
                <a:cs typeface="CEQTRV+Courier New Bold"/>
              </a:rPr>
              <a:t>a 1999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7771" y="188640"/>
            <a:ext cx="10020831" cy="1032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72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3500" i="1" dirty="0">
                <a:solidFill>
                  <a:srgbClr val="531B81"/>
                </a:solidFill>
                <a:latin typeface="KLNANE+Courier New Italic"/>
                <a:cs typeface="KLNANE+Courier New Italic"/>
              </a:rPr>
              <a:t>31 Jahre : Eine Entwicklung mit Kämpfen und Errungenschaften!</a:t>
            </a:r>
            <a:endParaRPr sz="3500" i="1" dirty="0">
              <a:solidFill>
                <a:srgbClr val="531B81"/>
              </a:solidFill>
              <a:latin typeface="KLNANE+Courier New Italic"/>
              <a:cs typeface="KLNANE+Courier New It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71065" y="1526436"/>
            <a:ext cx="4103321" cy="2338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7"/>
              </a:lnSpc>
            </a:pPr>
            <a:r>
              <a:rPr sz="16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600" spc="129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lang="de-AT" sz="16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Projekt</a:t>
            </a:r>
            <a:r>
              <a:rPr sz="1600" spc="22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 </a:t>
            </a:r>
            <a:r>
              <a:rPr sz="16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Labor</a:t>
            </a:r>
            <a:r>
              <a:rPr lang="de-AT" sz="1600" spc="11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 </a:t>
            </a:r>
            <a:r>
              <a:rPr lang="de-AT" sz="16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Schule</a:t>
            </a:r>
            <a:r>
              <a:rPr sz="1600" spc="11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 </a:t>
            </a:r>
            <a:r>
              <a:rPr sz="16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Baiana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89050" y="1633681"/>
            <a:ext cx="763318" cy="32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531B81"/>
                </a:solidFill>
                <a:latin typeface="CEQTRV+Courier New Bold"/>
                <a:cs typeface="CEQTRV+Courier New Bold"/>
              </a:rPr>
              <a:t>2000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57577" y="1785022"/>
            <a:ext cx="4546580" cy="4655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7"/>
              </a:lnSpc>
            </a:pPr>
            <a:r>
              <a:rPr lang="de-AT" sz="1600" dirty="0">
                <a:solidFill>
                  <a:srgbClr val="262626"/>
                </a:solidFill>
                <a:latin typeface="CUHPNE+Courier New"/>
                <a:cs typeface="CUHPNE+Courier New"/>
              </a:rPr>
              <a:t>Studenten Freude Lehrer Erfolg
</a:t>
            </a:r>
            <a:endParaRPr sz="1600" dirty="0">
              <a:solidFill>
                <a:srgbClr val="262626"/>
              </a:solidFill>
              <a:latin typeface="CUHPNE+Courier New"/>
              <a:cs typeface="CUHPNE+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71065" y="2344824"/>
            <a:ext cx="2514104" cy="2338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600" spc="129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lang="de-AT" sz="16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Projekt</a:t>
            </a:r>
            <a:r>
              <a:rPr sz="16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 4 </a:t>
            </a:r>
            <a:r>
              <a:rPr lang="de-AT" sz="16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Schulen</a:t>
            </a:r>
            <a:endParaRPr sz="1600" dirty="0">
              <a:solidFill>
                <a:srgbClr val="262626"/>
              </a:solidFill>
              <a:latin typeface="Courier New" panose="02070309020205020404" pitchFamily="49" charset="0"/>
              <a:cs typeface="CUHPNE+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89050" y="2574243"/>
            <a:ext cx="1105483" cy="32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531B81"/>
                </a:solidFill>
                <a:latin typeface="CEQTRV+Courier New Bold"/>
                <a:cs typeface="CEQTRV+Courier New Bold"/>
              </a:rPr>
              <a:t>2001</a:t>
            </a:r>
            <a:r>
              <a:rPr sz="2000" b="1" spc="945" dirty="0">
                <a:solidFill>
                  <a:srgbClr val="531B81"/>
                </a:solidFill>
                <a:latin typeface="CEQTRV+Courier New Bold"/>
                <a:cs typeface="CEQTRV+Courier New Bold"/>
              </a:rPr>
              <a:t> </a:t>
            </a:r>
            <a:r>
              <a:rPr sz="16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71065" y="2603157"/>
            <a:ext cx="3248462" cy="464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511" marR="0">
              <a:lnSpc>
                <a:spcPts val="1810"/>
              </a:lnSpc>
              <a:spcBef>
                <a:spcPts val="0"/>
              </a:spcBef>
              <a:spcAft>
                <a:spcPts val="0"/>
              </a:spcAft>
            </a:pPr>
            <a:r>
              <a:rPr lang="de-AT" sz="16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Projekt</a:t>
            </a:r>
            <a:r>
              <a:rPr sz="16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 Re-Creio</a:t>
            </a:r>
          </a:p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600" spc="129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lang="de-AT" sz="16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Projekt</a:t>
            </a:r>
            <a:r>
              <a:rPr sz="16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 Labor </a:t>
            </a:r>
            <a:r>
              <a:rPr lang="de-AT" sz="16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in</a:t>
            </a:r>
            <a:r>
              <a:rPr sz="16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 Cajati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171943" y="2943720"/>
            <a:ext cx="1917285" cy="196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262626"/>
                </a:solidFill>
                <a:latin typeface="CEQTRV+Courier New Bold"/>
                <a:cs typeface="CEQTRV+Courier New Bold"/>
              </a:rPr>
              <a:t>+Doação</a:t>
            </a:r>
            <a:r>
              <a:rPr sz="1100" b="1" spc="23" dirty="0">
                <a:solidFill>
                  <a:srgbClr val="262626"/>
                </a:solidFill>
                <a:latin typeface="CEQTRV+Courier New Bold"/>
                <a:cs typeface="CEQTRV+Courier New Bold"/>
              </a:rPr>
              <a:t> </a:t>
            </a:r>
            <a:r>
              <a:rPr sz="1100" b="1" dirty="0">
                <a:solidFill>
                  <a:srgbClr val="262626"/>
                </a:solidFill>
                <a:latin typeface="CEQTRV+Courier New Bold"/>
                <a:cs typeface="CEQTRV+Courier New Bold"/>
              </a:rPr>
              <a:t>Pessoa</a:t>
            </a:r>
            <a:r>
              <a:rPr sz="1100" b="1" spc="11" dirty="0">
                <a:solidFill>
                  <a:srgbClr val="262626"/>
                </a:solidFill>
                <a:latin typeface="CEQTRV+Courier New Bold"/>
                <a:cs typeface="CEQTRV+Courier New Bold"/>
              </a:rPr>
              <a:t> </a:t>
            </a:r>
            <a:r>
              <a:rPr sz="1100" b="1" dirty="0">
                <a:solidFill>
                  <a:srgbClr val="262626"/>
                </a:solidFill>
                <a:latin typeface="CEQTRV+Courier New Bold"/>
                <a:cs typeface="CEQTRV+Courier New Bold"/>
              </a:rPr>
              <a:t>Física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71065" y="3451248"/>
            <a:ext cx="4347160" cy="695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7"/>
              </a:lnSpc>
            </a:pPr>
            <a:r>
              <a:rPr sz="16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600" spc="129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lang="de-AT" sz="1600" dirty="0">
                <a:solidFill>
                  <a:srgbClr val="262626"/>
                </a:solidFill>
                <a:latin typeface="CUHPNE+Courier New"/>
                <a:cs typeface="CUHPNE+Courier New"/>
              </a:rPr>
              <a:t>Management-Trainings-Projekt
Träumen lernen
</a:t>
            </a:r>
            <a:r>
              <a:rPr sz="16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600" spc="129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lang="de-AT" sz="1600" dirty="0">
                <a:solidFill>
                  <a:srgbClr val="262626"/>
                </a:solidFill>
                <a:latin typeface="CUHPNE+Courier New"/>
                <a:cs typeface="CUHPNE+Courier New"/>
              </a:rPr>
              <a:t>Junge Menschen in Action </a:t>
            </a:r>
            <a:r>
              <a:rPr sz="1600" dirty="0">
                <a:solidFill>
                  <a:srgbClr val="262626"/>
                </a:solidFill>
                <a:latin typeface="CUHPNE+Courier New"/>
                <a:cs typeface="CUHPNE+Courier New"/>
              </a:rPr>
              <a:t>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84199" y="3528013"/>
            <a:ext cx="1067180" cy="6314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5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531B81"/>
                </a:solidFill>
                <a:latin typeface="CEQTRV+Courier New Bold"/>
                <a:cs typeface="CEQTRV+Courier New Bold"/>
              </a:rPr>
              <a:t>2002</a:t>
            </a:r>
          </a:p>
          <a:p>
            <a:pPr marL="0" marR="0">
              <a:lnSpc>
                <a:spcPts val="2270"/>
              </a:lnSpc>
              <a:spcBef>
                <a:spcPts val="131"/>
              </a:spcBef>
              <a:spcAft>
                <a:spcPts val="0"/>
              </a:spcAft>
            </a:pPr>
            <a:r>
              <a:rPr sz="2000" b="1" dirty="0">
                <a:solidFill>
                  <a:srgbClr val="531B81"/>
                </a:solidFill>
                <a:latin typeface="CEQTRV+Courier New Bold"/>
                <a:cs typeface="CEQTRV+Courier New Bold"/>
              </a:rPr>
              <a:t>e 2003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168261" y="4019410"/>
            <a:ext cx="1244355" cy="196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262626"/>
                </a:solidFill>
                <a:latin typeface="CEQTRV+Courier New Bold"/>
                <a:cs typeface="CEQTRV+Courier New Bold"/>
              </a:rPr>
              <a:t>+WCF Alemanha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151253" y="4584828"/>
            <a:ext cx="4347354" cy="695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10"/>
              </a:lnSpc>
            </a:pPr>
            <a:r>
              <a:rPr sz="16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600" spc="129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lang="de-AT" sz="1600" dirty="0">
                <a:solidFill>
                  <a:srgbClr val="262626"/>
                </a:solidFill>
                <a:latin typeface="CUHPNE+Courier New"/>
                <a:cs typeface="CUHPNE+Courier New"/>
              </a:rPr>
              <a:t>Management-Trainings-Projekt
Träumen lernen
</a:t>
            </a:r>
            <a:r>
              <a:rPr sz="16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600" spc="129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lang="de-DE" sz="16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Junge Menschen in Aktion I</a:t>
            </a:r>
            <a:endParaRPr sz="1600" dirty="0">
              <a:solidFill>
                <a:srgbClr val="262626"/>
              </a:solidFill>
              <a:latin typeface="Courier New" panose="02070309020205020404" pitchFamily="49" charset="0"/>
              <a:cs typeface="CUHPNE+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89050" y="4814523"/>
            <a:ext cx="763318" cy="32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531B81"/>
                </a:solidFill>
                <a:latin typeface="CEQTRV+Courier New Bold"/>
                <a:cs typeface="CEQTRV+Courier New Bold"/>
              </a:rPr>
              <a:t>2004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277354" y="5146281"/>
            <a:ext cx="1412962" cy="196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262626"/>
                </a:solidFill>
                <a:latin typeface="CEQTRV+Courier New Bold"/>
                <a:cs typeface="CEQTRV+Courier New Bold"/>
              </a:rPr>
              <a:t>+BOVESPA</a:t>
            </a:r>
            <a:r>
              <a:rPr sz="1100" b="1" spc="23" dirty="0">
                <a:solidFill>
                  <a:srgbClr val="262626"/>
                </a:solidFill>
                <a:latin typeface="CEQTRV+Courier New Bold"/>
                <a:cs typeface="CEQTRV+Courier New Bold"/>
              </a:rPr>
              <a:t> </a:t>
            </a:r>
            <a:r>
              <a:rPr sz="1100" b="1" dirty="0">
                <a:solidFill>
                  <a:srgbClr val="262626"/>
                </a:solidFill>
                <a:latin typeface="CEQTRV+Courier New Bold"/>
                <a:cs typeface="CEQTRV+Courier New Bold"/>
              </a:rPr>
              <a:t>Social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151252" y="5672935"/>
            <a:ext cx="4347353" cy="2338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7"/>
              </a:lnSpc>
            </a:pPr>
            <a:r>
              <a:rPr sz="1600" dirty="0">
                <a:solidFill>
                  <a:srgbClr val="000000"/>
                </a:solidFill>
                <a:latin typeface="QHMLPQ+Arial"/>
                <a:cs typeface="QHMLPQ+Arial"/>
              </a:rPr>
              <a:t>•</a:t>
            </a:r>
            <a:r>
              <a:rPr sz="1600" spc="129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de-AT" sz="1600" dirty="0">
                <a:solidFill>
                  <a:srgbClr val="000000"/>
                </a:solidFill>
                <a:latin typeface="CUHPNE+Courier New"/>
                <a:cs typeface="CUHPNE+Courier New"/>
              </a:rPr>
              <a:t>Träume wahr werden lassen</a:t>
            </a:r>
            <a:endParaRPr sz="1600" dirty="0">
              <a:solidFill>
                <a:srgbClr val="000000"/>
              </a:solidFill>
              <a:latin typeface="CUHPNE+Courier New"/>
              <a:cs typeface="CUHPNE+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89050" y="5902100"/>
            <a:ext cx="1085565" cy="32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531B81"/>
                </a:solidFill>
                <a:latin typeface="CEQTRV+Courier New Bold"/>
                <a:cs typeface="CEQTRV+Courier New Bold"/>
              </a:rPr>
              <a:t>2005</a:t>
            </a:r>
            <a:r>
              <a:rPr sz="2000" b="1" spc="789" dirty="0">
                <a:solidFill>
                  <a:srgbClr val="531B81"/>
                </a:solidFill>
                <a:latin typeface="CEQTRV+Courier New Bold"/>
                <a:cs typeface="CEQTRV+Courier New Bold"/>
              </a:rPr>
              <a:t> </a:t>
            </a:r>
            <a:r>
              <a:rPr sz="1600" dirty="0">
                <a:solidFill>
                  <a:srgbClr val="000000"/>
                </a:solidFill>
                <a:latin typeface="QHMLPQ+Arial"/>
                <a:cs typeface="QHMLPQ+Arial"/>
              </a:rPr>
              <a:t>•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151253" y="5931522"/>
            <a:ext cx="4664827" cy="464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511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solidFill>
                  <a:srgbClr val="000000"/>
                </a:solidFill>
                <a:latin typeface="CUHPNE+Courier New"/>
                <a:cs typeface="CUHPNE+Courier New"/>
              </a:rPr>
              <a:t>Lesen und Schreiben mit Freude
</a:t>
            </a:r>
            <a:r>
              <a:rPr sz="1600" dirty="0">
                <a:solidFill>
                  <a:srgbClr val="000000"/>
                </a:solidFill>
                <a:latin typeface="QHMLPQ+Arial"/>
                <a:cs typeface="QHMLPQ+Arial"/>
              </a:rPr>
              <a:t>•</a:t>
            </a:r>
            <a:r>
              <a:rPr sz="1600" spc="129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de-AT" sz="16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Jugendliche in Aktion II</a:t>
            </a:r>
            <a:endParaRPr sz="1600" dirty="0">
              <a:solidFill>
                <a:srgbClr val="262626"/>
              </a:solidFill>
              <a:latin typeface="Courier New" panose="02070309020205020404" pitchFamily="49" charset="0"/>
              <a:cs typeface="CUHPNE+Courier Ne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955657" y="6044501"/>
            <a:ext cx="1412962" cy="196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262626"/>
                </a:solidFill>
                <a:latin typeface="CEQTRV+Courier New Bold"/>
                <a:cs typeface="CEQTRV+Courier New Bold"/>
              </a:rPr>
              <a:t>+BOVESPA</a:t>
            </a:r>
            <a:r>
              <a:rPr sz="1100" b="1" spc="23" dirty="0">
                <a:solidFill>
                  <a:srgbClr val="262626"/>
                </a:solidFill>
                <a:latin typeface="CEQTRV+Courier New Bold"/>
                <a:cs typeface="CEQTRV+Courier New Bold"/>
              </a:rPr>
              <a:t> </a:t>
            </a:r>
            <a:r>
              <a:rPr sz="1100" b="1" dirty="0">
                <a:solidFill>
                  <a:srgbClr val="262626"/>
                </a:solidFill>
                <a:latin typeface="CEQTRV+Courier New Bold"/>
                <a:cs typeface="CEQTRV+Courier New Bold"/>
              </a:rPr>
              <a:t>Social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7771" y="188640"/>
            <a:ext cx="10020831" cy="1032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72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3500" i="1" dirty="0">
                <a:solidFill>
                  <a:srgbClr val="531B81"/>
                </a:solidFill>
                <a:latin typeface="KLNANE+Courier New Italic"/>
                <a:cs typeface="KLNANE+Courier New Italic"/>
              </a:rPr>
              <a:t>31 Jahre : Eine Entwicklung mit Kämpfen und Errungenschaften!</a:t>
            </a:r>
            <a:endParaRPr sz="3500" i="1" dirty="0">
              <a:solidFill>
                <a:srgbClr val="531B81"/>
              </a:solidFill>
              <a:latin typeface="KLNANE+Courier New Italic"/>
              <a:cs typeface="KLNANE+Courier New It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21662" y="1340768"/>
            <a:ext cx="4349163" cy="2338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7"/>
              </a:lnSpc>
            </a:pPr>
            <a:r>
              <a:rPr sz="16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600" spc="1299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lang="de-AT" sz="1400" dirty="0">
                <a:solidFill>
                  <a:srgbClr val="262626"/>
                </a:solidFill>
                <a:latin typeface="CUHPNE+Courier New"/>
                <a:cs typeface="CUHPNE+Courier New"/>
              </a:rPr>
              <a:t>Lehrerausbildung von 11</a:t>
            </a:r>
            <a:endParaRPr sz="1600" dirty="0">
              <a:solidFill>
                <a:srgbClr val="262626"/>
              </a:solidFill>
              <a:latin typeface="CUHPNE+Courier New"/>
              <a:cs typeface="CUHPNE+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21662" y="1556792"/>
            <a:ext cx="4838434" cy="926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892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400" dirty="0">
                <a:solidFill>
                  <a:srgbClr val="262626"/>
                </a:solidFill>
                <a:latin typeface="CUHPNE+Courier New"/>
                <a:cs typeface="CUHPNE+Courier New"/>
              </a:rPr>
              <a:t>Gemeinden im unteren Süden von Bahia
Bleiben Sie in Verbindung mit jungen Menschen in Action III
</a:t>
            </a:r>
            <a:r>
              <a:rPr sz="14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400" spc="1299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lang="de-AT" sz="1400" dirty="0">
                <a:solidFill>
                  <a:srgbClr val="262626"/>
                </a:solidFill>
                <a:latin typeface="CUHPNE+Courier New"/>
                <a:cs typeface="CUHPNE+Courier New"/>
              </a:rPr>
              <a:t>Träume wahr werden lassen II</a:t>
            </a:r>
            <a:endParaRPr sz="1400" dirty="0">
              <a:solidFill>
                <a:srgbClr val="262626"/>
              </a:solidFill>
              <a:latin typeface="CUHPNE+Courier New"/>
              <a:cs typeface="CUHPNE+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02060" y="1808086"/>
            <a:ext cx="657230" cy="196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262626"/>
                </a:solidFill>
                <a:latin typeface="CEQTRV+Courier New Bold"/>
                <a:cs typeface="CEQTRV+Courier New Bold"/>
              </a:rPr>
              <a:t>Social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60043" y="1875997"/>
            <a:ext cx="1085087" cy="326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2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531B81"/>
                </a:solidFill>
                <a:latin typeface="CEQTRV+Courier New Bold"/>
                <a:cs typeface="CEQTRV+Courier New Bold"/>
              </a:rPr>
              <a:t>2006</a:t>
            </a:r>
            <a:r>
              <a:rPr sz="2000" b="1" spc="784" dirty="0">
                <a:solidFill>
                  <a:srgbClr val="531B81"/>
                </a:solidFill>
                <a:latin typeface="CEQTRV+Courier New Bold"/>
                <a:cs typeface="CEQTRV+Courier New Bold"/>
              </a:rPr>
              <a:t> </a:t>
            </a:r>
            <a:r>
              <a:rPr sz="16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08555" y="2420888"/>
            <a:ext cx="4263509" cy="2338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lang="de-AT" sz="1600" dirty="0">
                <a:solidFill>
                  <a:srgbClr val="262626"/>
                </a:solidFill>
                <a:latin typeface="QHMLPQ+Arial"/>
                <a:cs typeface="QHMLPQ+Arial"/>
              </a:rPr>
              <a:t>    </a:t>
            </a:r>
            <a:r>
              <a:rPr lang="de-AT" sz="14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Jugend der Zukunft</a:t>
            </a:r>
            <a:endParaRPr sz="1600" dirty="0">
              <a:solidFill>
                <a:srgbClr val="262626"/>
              </a:solidFill>
              <a:latin typeface="Courier New" panose="02070309020205020404" pitchFamily="49" charset="0"/>
              <a:cs typeface="CUHPNE+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21662" y="2742947"/>
            <a:ext cx="4838434" cy="9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10"/>
              </a:lnSpc>
            </a:pPr>
            <a:r>
              <a:rPr sz="1600" dirty="0">
                <a:solidFill>
                  <a:srgbClr val="000000"/>
                </a:solidFill>
                <a:latin typeface="QHMLPQ+Arial"/>
                <a:cs typeface="QHMLPQ+Arial"/>
              </a:rPr>
              <a:t>•</a:t>
            </a:r>
            <a:r>
              <a:rPr sz="1600" spc="12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de-DE" sz="1600" dirty="0">
                <a:solidFill>
                  <a:srgbClr val="000000"/>
                </a:solidFill>
                <a:latin typeface="CUHPNE+Courier New"/>
                <a:cs typeface="CUHPNE+Courier New"/>
              </a:rPr>
              <a:t>Lehrerausbildung von 11 Gemeinden im unteren Süden von Bahia
</a:t>
            </a:r>
            <a:r>
              <a:rPr lang="de-DE" sz="16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Jugend der Zukunft</a:t>
            </a:r>
            <a:r>
              <a:rPr lang="de-DE" sz="1600" dirty="0">
                <a:solidFill>
                  <a:srgbClr val="000000"/>
                </a:solidFill>
                <a:latin typeface="CUHPNE+Courier New"/>
                <a:cs typeface="CUHPNE+Courier New"/>
              </a:rPr>
              <a:t>
</a:t>
            </a:r>
            <a:endParaRPr sz="1600" dirty="0">
              <a:solidFill>
                <a:srgbClr val="000000"/>
              </a:solidFill>
              <a:latin typeface="CUHPNE+Courier New"/>
              <a:cs typeface="CUHPNE+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21662" y="3474997"/>
            <a:ext cx="4766426" cy="1157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7"/>
              </a:lnSpc>
            </a:pPr>
            <a:r>
              <a:rPr sz="1600" dirty="0">
                <a:solidFill>
                  <a:srgbClr val="000000"/>
                </a:solidFill>
                <a:latin typeface="QHMLPQ+Arial"/>
                <a:cs typeface="QHMLPQ+Arial"/>
              </a:rPr>
              <a:t>•</a:t>
            </a:r>
            <a:r>
              <a:rPr sz="1600" spc="12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de-AT" sz="1600" dirty="0">
                <a:solidFill>
                  <a:srgbClr val="000000"/>
                </a:solidFill>
                <a:latin typeface="CUHPNE+Courier New"/>
                <a:cs typeface="CUHPNE+Courier New"/>
              </a:rPr>
              <a:t>Dialog</a:t>
            </a:r>
            <a:endParaRPr sz="1600" dirty="0">
              <a:solidFill>
                <a:srgbClr val="000000"/>
              </a:solidFill>
              <a:latin typeface="CUHPNE+Courier New"/>
              <a:cs typeface="CUHPNE+Courier New"/>
            </a:endParaRPr>
          </a:p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QHMLPQ+Arial"/>
                <a:cs typeface="QHMLPQ+Arial"/>
              </a:rPr>
              <a:t>•</a:t>
            </a:r>
            <a:r>
              <a:rPr sz="1600" spc="12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UHPNE+Courier New"/>
                <a:cs typeface="CUHPNE+Courier New"/>
              </a:rPr>
              <a:t>Pólo</a:t>
            </a:r>
            <a:r>
              <a:rPr sz="1600" spc="12" dirty="0">
                <a:solidFill>
                  <a:srgbClr val="000000"/>
                </a:solidFill>
                <a:latin typeface="CUHPNE+Courier New"/>
                <a:cs typeface="CUHPNE+Courier New"/>
              </a:rPr>
              <a:t> </a:t>
            </a:r>
            <a:r>
              <a:rPr sz="1600" dirty="0">
                <a:solidFill>
                  <a:srgbClr val="000000"/>
                </a:solidFill>
                <a:latin typeface="CUHPNE+Courier New"/>
                <a:cs typeface="CUHPNE+Courier New"/>
              </a:rPr>
              <a:t>Sul</a:t>
            </a:r>
          </a:p>
          <a:p>
            <a:pPr>
              <a:lnSpc>
                <a:spcPts val="1810"/>
              </a:lnSpc>
            </a:pPr>
            <a:r>
              <a:rPr sz="1600" dirty="0">
                <a:solidFill>
                  <a:srgbClr val="000000"/>
                </a:solidFill>
                <a:latin typeface="QHMLPQ+Arial"/>
                <a:cs typeface="QHMLPQ+Arial"/>
              </a:rPr>
              <a:t>•</a:t>
            </a:r>
            <a:r>
              <a:rPr sz="1600" spc="12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de-DE" sz="1600" dirty="0">
                <a:solidFill>
                  <a:srgbClr val="000000"/>
                </a:solidFill>
                <a:latin typeface="CUHPNE+Courier New"/>
                <a:cs typeface="CUHPNE+Courier New"/>
              </a:rPr>
              <a:t>Unsere Geschichte schreiben mit Schülern
</a:t>
            </a:r>
            <a:r>
              <a:rPr sz="1600" dirty="0">
                <a:solidFill>
                  <a:srgbClr val="000000"/>
                </a:solidFill>
                <a:latin typeface="QHMLPQ+Arial"/>
                <a:cs typeface="QHMLPQ+Arial"/>
              </a:rPr>
              <a:t>•</a:t>
            </a:r>
            <a:r>
              <a:rPr sz="1600" spc="12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de-AT" sz="1600" dirty="0">
                <a:solidFill>
                  <a:srgbClr val="000000"/>
                </a:solidFill>
                <a:latin typeface="CUHPNE+Courier New"/>
                <a:cs typeface="CUHPNE+Courier New"/>
              </a:rPr>
              <a:t>Bleibe in Verbindung </a:t>
            </a:r>
            <a:r>
              <a:rPr sz="1600" dirty="0">
                <a:solidFill>
                  <a:srgbClr val="000000"/>
                </a:solidFill>
                <a:latin typeface="CUHPNE+Courier New"/>
                <a:cs typeface="CUHPNE+Courier New"/>
              </a:rPr>
              <a:t>2007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260043" y="3582242"/>
            <a:ext cx="763318" cy="2156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531B81"/>
                </a:solidFill>
                <a:latin typeface="CEQTRV+Courier New Bold"/>
                <a:cs typeface="CEQTRV+Courier New Bold"/>
              </a:rPr>
              <a:t>2007</a:t>
            </a:r>
          </a:p>
          <a:p>
            <a:pPr marL="0" marR="0">
              <a:lnSpc>
                <a:spcPts val="2270"/>
              </a:lnSpc>
              <a:spcBef>
                <a:spcPts val="12139"/>
              </a:spcBef>
              <a:spcAft>
                <a:spcPts val="0"/>
              </a:spcAft>
            </a:pPr>
            <a:r>
              <a:rPr sz="2000" b="1" dirty="0">
                <a:solidFill>
                  <a:srgbClr val="531B81"/>
                </a:solidFill>
                <a:latin typeface="CEQTRV+Courier New Bold"/>
                <a:cs typeface="CEQTRV+Courier New Bold"/>
              </a:rPr>
              <a:t>2008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876411" y="3571608"/>
            <a:ext cx="1412962" cy="196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262626"/>
                </a:solidFill>
                <a:latin typeface="CEQTRV+Courier New Bold"/>
                <a:cs typeface="CEQTRV+Courier New Bold"/>
              </a:rPr>
              <a:t>+BOVESPA</a:t>
            </a:r>
            <a:r>
              <a:rPr sz="1100" b="1" spc="23" dirty="0">
                <a:solidFill>
                  <a:srgbClr val="262626"/>
                </a:solidFill>
                <a:latin typeface="CEQTRV+Courier New Bold"/>
                <a:cs typeface="CEQTRV+Courier New Bold"/>
              </a:rPr>
              <a:t> </a:t>
            </a:r>
            <a:r>
              <a:rPr sz="1100" b="1" dirty="0">
                <a:solidFill>
                  <a:srgbClr val="262626"/>
                </a:solidFill>
                <a:latin typeface="CEQTRV+Courier New Bold"/>
                <a:cs typeface="CEQTRV+Courier New Bold"/>
              </a:rPr>
              <a:t>Social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121662" y="4816730"/>
            <a:ext cx="4348961" cy="926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10"/>
              </a:lnSpc>
            </a:pPr>
            <a:r>
              <a:rPr sz="1600" dirty="0">
                <a:solidFill>
                  <a:srgbClr val="000000"/>
                </a:solidFill>
                <a:latin typeface="QHMLPQ+Arial"/>
                <a:cs typeface="QHMLPQ+Arial"/>
              </a:rPr>
              <a:t>•</a:t>
            </a:r>
            <a:r>
              <a:rPr sz="1600" spc="12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de-DE" sz="1600" dirty="0">
                <a:solidFill>
                  <a:srgbClr val="000000"/>
                </a:solidFill>
                <a:latin typeface="CUHPNE+Courier New"/>
                <a:cs typeface="CUHPNE+Courier New"/>
              </a:rPr>
              <a:t>Bleiben Sie in Verbindung 2007</a:t>
            </a:r>
            <a:endParaRPr sz="1600" dirty="0">
              <a:solidFill>
                <a:srgbClr val="000000"/>
              </a:solidFill>
              <a:latin typeface="CUHPNE+Courier New"/>
              <a:cs typeface="CUHPNE+Courier New"/>
            </a:endParaRPr>
          </a:p>
          <a:p>
            <a:pPr>
              <a:lnSpc>
                <a:spcPts val="1807"/>
              </a:lnSpc>
            </a:pPr>
            <a:r>
              <a:rPr sz="1600" dirty="0">
                <a:solidFill>
                  <a:srgbClr val="000000"/>
                </a:solidFill>
                <a:latin typeface="QHMLPQ+Arial"/>
                <a:cs typeface="QHMLPQ+Arial"/>
              </a:rPr>
              <a:t>•</a:t>
            </a:r>
            <a:r>
              <a:rPr sz="1600" spc="12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de-DE" sz="1600" dirty="0">
                <a:solidFill>
                  <a:srgbClr val="000000"/>
                </a:solidFill>
                <a:latin typeface="CUHPNE+Courier New"/>
                <a:cs typeface="CUHPNE+Courier New"/>
              </a:rPr>
              <a:t>Unsere Geschichte schreiben mit den Schülern
</a:t>
            </a:r>
            <a:r>
              <a:rPr sz="1600" dirty="0">
                <a:solidFill>
                  <a:srgbClr val="000000"/>
                </a:solidFill>
                <a:latin typeface="QHMLPQ+Arial"/>
                <a:cs typeface="QHMLPQ+Arial"/>
              </a:rPr>
              <a:t>•</a:t>
            </a:r>
            <a:r>
              <a:rPr sz="1600" spc="12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de-AT" sz="1600" dirty="0">
                <a:solidFill>
                  <a:srgbClr val="000000"/>
                </a:solidFill>
                <a:latin typeface="CUHPNE+Courier New"/>
                <a:cs typeface="CUHPNE+Courier New"/>
              </a:rPr>
              <a:t>Licht und Bleistift</a:t>
            </a:r>
            <a:endParaRPr sz="1600" dirty="0">
              <a:solidFill>
                <a:srgbClr val="000000"/>
              </a:solidFill>
              <a:latin typeface="CUHPNE+Courier New"/>
              <a:cs typeface="CUHPNE+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21662" y="5792722"/>
            <a:ext cx="4349163" cy="2338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7"/>
              </a:lnSpc>
            </a:pPr>
            <a:r>
              <a:rPr sz="1600" dirty="0">
                <a:solidFill>
                  <a:srgbClr val="000000"/>
                </a:solidFill>
                <a:latin typeface="QHMLPQ+Arial"/>
                <a:cs typeface="QHMLPQ+Arial"/>
              </a:rPr>
              <a:t>•</a:t>
            </a:r>
            <a:r>
              <a:rPr sz="1600" spc="12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de-AT" sz="1600" dirty="0">
                <a:solidFill>
                  <a:srgbClr val="000000"/>
                </a:solidFill>
                <a:latin typeface="CUHPNE+Courier New"/>
                <a:cs typeface="CUHPNE+Courier New"/>
              </a:rPr>
              <a:t>Lehrerausbildung von 11</a:t>
            </a:r>
            <a:endParaRPr sz="1600" dirty="0">
              <a:solidFill>
                <a:srgbClr val="000000"/>
              </a:solidFill>
              <a:latin typeface="CUHPNE+Courier New"/>
              <a:cs typeface="CUHPNE+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08554" y="6051308"/>
            <a:ext cx="4551541" cy="4655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7"/>
              </a:lnSpc>
            </a:pPr>
            <a:r>
              <a:rPr lang="de-DE" sz="1600" dirty="0">
                <a:solidFill>
                  <a:srgbClr val="000000"/>
                </a:solidFill>
                <a:latin typeface="CUHPNE+Courier New"/>
                <a:cs typeface="CUHPNE+Courier New"/>
              </a:rPr>
              <a:t>Gemeinden im unteren Süden von Bahia
</a:t>
            </a:r>
            <a:endParaRPr sz="1600" dirty="0">
              <a:solidFill>
                <a:srgbClr val="000000"/>
              </a:solidFill>
              <a:latin typeface="CUHPNE+Courier New"/>
              <a:cs typeface="CUHPNE+Courier Ne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-34067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7771" y="188640"/>
            <a:ext cx="10020831" cy="1032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72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3500" i="1" dirty="0">
                <a:solidFill>
                  <a:srgbClr val="531B81"/>
                </a:solidFill>
                <a:latin typeface="KLNANE+Courier New Italic"/>
                <a:cs typeface="KLNANE+Courier New Italic"/>
              </a:rPr>
              <a:t>31 Jahre : Eine Entwicklung mit Kämpfen und Errungenschaften!</a:t>
            </a:r>
            <a:endParaRPr sz="3500" i="1" dirty="0">
              <a:solidFill>
                <a:srgbClr val="531B81"/>
              </a:solidFill>
              <a:latin typeface="KLNANE+Courier New Italic"/>
              <a:cs typeface="KLNANE+Courier New It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07056" y="1528849"/>
            <a:ext cx="4781031" cy="695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7"/>
              </a:lnSpc>
            </a:pPr>
            <a:r>
              <a:rPr sz="16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600" spc="129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lang="de-AT" sz="16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Ausbildung: Sicherer Transport</a:t>
            </a:r>
            <a:endParaRPr sz="1600" dirty="0">
              <a:solidFill>
                <a:srgbClr val="262626"/>
              </a:solidFill>
              <a:latin typeface="Courier New" panose="02070309020205020404" pitchFamily="49" charset="0"/>
              <a:cs typeface="CUHPNE+Courier New"/>
            </a:endParaRPr>
          </a:p>
          <a:p>
            <a:pPr>
              <a:lnSpc>
                <a:spcPts val="1807"/>
              </a:lnSpc>
            </a:pPr>
            <a:r>
              <a:rPr sz="1600" dirty="0">
                <a:solidFill>
                  <a:srgbClr val="262626"/>
                </a:solidFill>
                <a:latin typeface="Courier New" panose="02070309020205020404" pitchFamily="49" charset="0"/>
                <a:cs typeface="QHMLPQ+Arial"/>
              </a:rPr>
              <a:t>•</a:t>
            </a:r>
            <a:r>
              <a:rPr sz="1600" spc="1296" dirty="0">
                <a:solidFill>
                  <a:srgbClr val="262626"/>
                </a:solidFill>
                <a:latin typeface="Courier New" panose="02070309020205020404" pitchFamily="49" charset="0"/>
                <a:cs typeface="Times New Roman"/>
              </a:rPr>
              <a:t> </a:t>
            </a:r>
            <a:r>
              <a:rPr lang="de-AT" sz="16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Der Koordinator als Motivator</a:t>
            </a:r>
            <a:endParaRPr sz="1600" dirty="0">
              <a:solidFill>
                <a:srgbClr val="262626"/>
              </a:solidFill>
              <a:latin typeface="Courier New" panose="02070309020205020404" pitchFamily="49" charset="0"/>
              <a:cs typeface="CUHPNE+Courier New"/>
            </a:endParaRPr>
          </a:p>
          <a:p>
            <a:pPr>
              <a:lnSpc>
                <a:spcPts val="1810"/>
              </a:lnSpc>
            </a:pPr>
            <a:r>
              <a:rPr sz="1600" dirty="0">
                <a:solidFill>
                  <a:srgbClr val="262626"/>
                </a:solidFill>
                <a:latin typeface="Courier New" panose="02070309020205020404" pitchFamily="49" charset="0"/>
                <a:cs typeface="QHMLPQ+Arial"/>
              </a:rPr>
              <a:t>•</a:t>
            </a:r>
            <a:r>
              <a:rPr sz="1600" spc="1296" dirty="0">
                <a:solidFill>
                  <a:srgbClr val="262626"/>
                </a:solidFill>
                <a:latin typeface="Courier New" panose="02070309020205020404" pitchFamily="49" charset="0"/>
                <a:cs typeface="Times New Roman"/>
              </a:rPr>
              <a:t> </a:t>
            </a:r>
            <a:r>
              <a:rPr lang="de-AT" sz="16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Dialog</a:t>
            </a:r>
            <a:endParaRPr sz="1600" dirty="0">
              <a:solidFill>
                <a:srgbClr val="262626"/>
              </a:solidFill>
              <a:latin typeface="Courier New" panose="02070309020205020404" pitchFamily="49" charset="0"/>
              <a:cs typeface="CUHPNE+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4803" y="2246075"/>
            <a:ext cx="1085615" cy="32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531B81"/>
                </a:solidFill>
                <a:latin typeface="CEQTRV+Courier New Bold"/>
                <a:cs typeface="CEQTRV+Courier New Bold"/>
              </a:rPr>
              <a:t>2009</a:t>
            </a:r>
            <a:r>
              <a:rPr sz="2000" b="1" spc="789" dirty="0">
                <a:solidFill>
                  <a:srgbClr val="531B81"/>
                </a:solidFill>
                <a:latin typeface="CEQTRV+Courier New Bold"/>
                <a:cs typeface="CEQTRV+Courier New Bold"/>
              </a:rPr>
              <a:t> </a:t>
            </a:r>
            <a:r>
              <a:rPr sz="16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93569" y="2275496"/>
            <a:ext cx="4303070" cy="696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7"/>
              </a:lnSpc>
            </a:pPr>
            <a:r>
              <a:rPr lang="de-DE" sz="1600" dirty="0">
                <a:solidFill>
                  <a:srgbClr val="262626"/>
                </a:solidFill>
                <a:latin typeface="CUHPNE+Courier New"/>
                <a:cs typeface="CUHPNE+Courier New"/>
              </a:rPr>
              <a:t>Beraterstab für Multiplikatoren
aus dem unteren Süden von Bahia
</a:t>
            </a:r>
            <a:endParaRPr sz="1600" dirty="0">
              <a:solidFill>
                <a:srgbClr val="262626"/>
              </a:solidFill>
              <a:latin typeface="CUHPNE+Courier New"/>
              <a:cs typeface="CUHPNE+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07057" y="2748430"/>
            <a:ext cx="2270264" cy="464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600" spc="129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262626"/>
                </a:solidFill>
                <a:latin typeface="CUHPNE+Courier New"/>
                <a:cs typeface="CUHPNE+Courier New"/>
              </a:rPr>
              <a:t>Pólo</a:t>
            </a:r>
            <a:r>
              <a:rPr sz="1600" spc="12" dirty="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sz="1600" dirty="0">
                <a:solidFill>
                  <a:srgbClr val="262626"/>
                </a:solidFill>
                <a:latin typeface="CUHPNE+Courier New"/>
                <a:cs typeface="CUHPNE+Courier New"/>
              </a:rPr>
              <a:t>Sul</a:t>
            </a:r>
          </a:p>
          <a:p>
            <a:pPr>
              <a:lnSpc>
                <a:spcPts val="1807"/>
              </a:lnSpc>
            </a:pPr>
            <a:r>
              <a:rPr sz="16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600" spc="129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lang="de-AT" sz="16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Projektintern</a:t>
            </a:r>
            <a:endParaRPr sz="1600" dirty="0">
              <a:solidFill>
                <a:srgbClr val="262626"/>
              </a:solidFill>
              <a:latin typeface="Courier New" panose="02070309020205020404" pitchFamily="49" charset="0"/>
              <a:cs typeface="CUHPNE+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66381" y="2961754"/>
            <a:ext cx="1414364" cy="196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262626"/>
                </a:solidFill>
                <a:latin typeface="CEQTRV+Courier New Bold"/>
                <a:cs typeface="CEQTRV+Courier New Bold"/>
              </a:rPr>
              <a:t>Associação</a:t>
            </a:r>
            <a:r>
              <a:rPr sz="1100" b="1" spc="23" dirty="0">
                <a:solidFill>
                  <a:srgbClr val="262626"/>
                </a:solidFill>
                <a:latin typeface="CEQTRV+Courier New Bold"/>
                <a:cs typeface="CEQTRV+Courier New Bold"/>
              </a:rPr>
              <a:t> </a:t>
            </a:r>
            <a:r>
              <a:rPr sz="1100" b="1" dirty="0">
                <a:solidFill>
                  <a:srgbClr val="262626"/>
                </a:solidFill>
                <a:latin typeface="CEQTRV+Courier New Bold"/>
                <a:cs typeface="CEQTRV+Courier New Bold"/>
              </a:rPr>
              <a:t>de</a:t>
            </a:r>
            <a:r>
              <a:rPr sz="1100" b="1" spc="11" dirty="0">
                <a:solidFill>
                  <a:srgbClr val="262626"/>
                </a:solidFill>
                <a:latin typeface="CEQTRV+Courier New Bold"/>
                <a:cs typeface="CEQTRV+Courier New Bold"/>
              </a:rPr>
              <a:t> </a:t>
            </a:r>
            <a:r>
              <a:rPr sz="1100" b="1" dirty="0">
                <a:solidFill>
                  <a:srgbClr val="262626"/>
                </a:solidFill>
                <a:latin typeface="CEQTRV+Courier New Bold"/>
                <a:cs typeface="CEQTRV+Courier New Bold"/>
              </a:rPr>
              <a:t>P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889674" y="2961754"/>
            <a:ext cx="236538" cy="196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262626"/>
                </a:solidFill>
                <a:latin typeface="CEQTRV+Courier New Bold"/>
                <a:cs typeface="CEQTRV+Courier New Bold"/>
              </a:rPr>
              <a:t>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662037" y="3129394"/>
            <a:ext cx="2170710" cy="196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262626"/>
                </a:solidFill>
                <a:latin typeface="CEQTRV+Courier New Bold"/>
                <a:cs typeface="CEQTRV+Courier New Bold"/>
              </a:rPr>
              <a:t>Escola Francisco</a:t>
            </a:r>
            <a:r>
              <a:rPr sz="1100" b="1" spc="34" dirty="0">
                <a:solidFill>
                  <a:srgbClr val="262626"/>
                </a:solidFill>
                <a:latin typeface="CEQTRV+Courier New Bold"/>
                <a:cs typeface="CEQTRV+Courier New Bold"/>
              </a:rPr>
              <a:t> </a:t>
            </a:r>
            <a:r>
              <a:rPr sz="1100" b="1" dirty="0">
                <a:solidFill>
                  <a:srgbClr val="262626"/>
                </a:solidFill>
                <a:latin typeface="CEQTRV+Courier New Bold"/>
                <a:cs typeface="CEQTRV+Courier New Bold"/>
              </a:rPr>
              <a:t>Roswell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07057" y="3397471"/>
            <a:ext cx="4836463" cy="11836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7"/>
              </a:lnSpc>
            </a:pPr>
            <a:r>
              <a:rPr sz="1600" dirty="0">
                <a:solidFill>
                  <a:srgbClr val="000000"/>
                </a:solidFill>
                <a:latin typeface="QHMLPQ+Arial"/>
                <a:cs typeface="QHMLPQ+Arial"/>
              </a:rPr>
              <a:t>•</a:t>
            </a:r>
            <a:r>
              <a:rPr sz="1600" spc="129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de-AT" sz="1600" dirty="0">
                <a:solidFill>
                  <a:srgbClr val="000000"/>
                </a:solidFill>
                <a:latin typeface="Courier New" panose="02070309020205020404" pitchFamily="49" charset="0"/>
                <a:cs typeface="CUHPNE+Courier New"/>
              </a:rPr>
              <a:t>Ausbildung: Sicherer Transport
</a:t>
            </a:r>
            <a:r>
              <a:rPr sz="1600" dirty="0">
                <a:solidFill>
                  <a:srgbClr val="000000"/>
                </a:solidFill>
                <a:latin typeface="Courier New" panose="02070309020205020404" pitchFamily="49" charset="0"/>
                <a:cs typeface="QHMLPQ+Arial"/>
              </a:rPr>
              <a:t>•</a:t>
            </a:r>
            <a:r>
              <a:rPr sz="1600" spc="1296" dirty="0">
                <a:solidFill>
                  <a:srgbClr val="000000"/>
                </a:solidFill>
                <a:latin typeface="Courier New" panose="02070309020205020404" pitchFamily="49" charset="0"/>
                <a:cs typeface="Times New Roman"/>
              </a:rPr>
              <a:t> </a:t>
            </a:r>
            <a:r>
              <a:rPr lang="de-AT" sz="1600" dirty="0">
                <a:solidFill>
                  <a:srgbClr val="000000"/>
                </a:solidFill>
                <a:latin typeface="Courier New" panose="02070309020205020404" pitchFamily="49" charset="0"/>
                <a:cs typeface="CUHPNE+Courier New"/>
              </a:rPr>
              <a:t>Pass zum Erfolg</a:t>
            </a:r>
            <a:r>
              <a:rPr sz="1600" spc="20" dirty="0">
                <a:solidFill>
                  <a:srgbClr val="000000"/>
                </a:solidFill>
                <a:latin typeface="Courier New" panose="02070309020205020404" pitchFamily="49" charset="0"/>
                <a:cs typeface="CUHPNE+Courier New"/>
              </a:rPr>
              <a:t> </a:t>
            </a:r>
            <a:r>
              <a:rPr sz="1600" dirty="0">
                <a:solidFill>
                  <a:srgbClr val="000000"/>
                </a:solidFill>
                <a:latin typeface="Courier New" panose="02070309020205020404" pitchFamily="49" charset="0"/>
                <a:cs typeface="CUHPNE+Courier New"/>
              </a:rPr>
              <a:t>-</a:t>
            </a:r>
          </a:p>
          <a:p>
            <a:pPr marL="286511" marR="0">
              <a:lnSpc>
                <a:spcPts val="1807"/>
              </a:lnSpc>
              <a:spcBef>
                <a:spcPts val="112"/>
              </a:spcBef>
              <a:spcAft>
                <a:spcPts val="0"/>
              </a:spcAft>
            </a:pPr>
            <a:r>
              <a:rPr lang="de-DE" sz="1600" dirty="0">
                <a:solidFill>
                  <a:srgbClr val="000000"/>
                </a:solidFill>
                <a:latin typeface="Courier New" panose="02070309020205020404" pitchFamily="49" charset="0"/>
                <a:cs typeface="CUHPNE+Courier New"/>
              </a:rPr>
              <a:t>Koordinierender Lehrer als Motivatoren   </a:t>
            </a:r>
          </a:p>
          <a:p>
            <a:pPr marL="286511" marR="0">
              <a:lnSpc>
                <a:spcPts val="1807"/>
              </a:lnSpc>
              <a:spcBef>
                <a:spcPts val="112"/>
              </a:spcBef>
              <a:spcAft>
                <a:spcPts val="0"/>
              </a:spcAft>
            </a:pPr>
            <a:r>
              <a:rPr lang="de-DE" sz="1600" dirty="0">
                <a:solidFill>
                  <a:srgbClr val="000000"/>
                </a:solidFill>
                <a:latin typeface="Courier New" panose="02070309020205020404" pitchFamily="49" charset="0"/>
                <a:cs typeface="CUHPNE+Courier New"/>
              </a:rPr>
              <a:t>• Koordinatoren</a:t>
            </a:r>
            <a:endParaRPr sz="1600" dirty="0">
              <a:solidFill>
                <a:srgbClr val="000000"/>
              </a:solidFill>
              <a:latin typeface="Courier New" panose="02070309020205020404" pitchFamily="49" charset="0"/>
              <a:cs typeface="CUHPNE+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44803" y="4059635"/>
            <a:ext cx="763318" cy="32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531B81"/>
                </a:solidFill>
                <a:latin typeface="CEQTRV+Courier New Bold"/>
                <a:cs typeface="CEQTRV+Courier New Bold"/>
              </a:rPr>
              <a:t>2010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107056" y="4547664"/>
            <a:ext cx="4935399" cy="4655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7"/>
              </a:lnSpc>
            </a:pPr>
            <a:r>
              <a:rPr sz="1600" dirty="0">
                <a:solidFill>
                  <a:srgbClr val="000000"/>
                </a:solidFill>
                <a:latin typeface="QHMLPQ+Arial"/>
                <a:cs typeface="QHMLPQ+Arial"/>
              </a:rPr>
              <a:t>•</a:t>
            </a:r>
            <a:r>
              <a:rPr sz="1600" spc="129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de-AT" sz="16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Den Berg erklimmen, Erweitern der </a:t>
            </a:r>
            <a:r>
              <a:rPr lang="de-AT" sz="1600" dirty="0">
                <a:solidFill>
                  <a:srgbClr val="000000"/>
                </a:solidFill>
                <a:latin typeface="CUHPNE+Courier New"/>
                <a:cs typeface="CUHPNE+Courier New"/>
              </a:rPr>
              <a:t>Horizonte</a:t>
            </a:r>
            <a:endParaRPr sz="1600" dirty="0">
              <a:solidFill>
                <a:srgbClr val="262626"/>
              </a:solidFill>
              <a:latin typeface="Courier New" panose="02070309020205020404" pitchFamily="49" charset="0"/>
              <a:cs typeface="CUHPNE+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98968" y="4507979"/>
            <a:ext cx="1580602" cy="196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262626"/>
                </a:solidFill>
                <a:latin typeface="CEQTRV+Courier New Bold"/>
                <a:cs typeface="CEQTRV+Courier New Bold"/>
              </a:rPr>
              <a:t>+ Doação</a:t>
            </a:r>
            <a:r>
              <a:rPr sz="1100" b="1" spc="23" dirty="0">
                <a:solidFill>
                  <a:srgbClr val="262626"/>
                </a:solidFill>
                <a:latin typeface="CEQTRV+Courier New Bold"/>
                <a:cs typeface="CEQTRV+Courier New Bold"/>
              </a:rPr>
              <a:t> </a:t>
            </a:r>
            <a:r>
              <a:rPr sz="1100" b="1" dirty="0">
                <a:solidFill>
                  <a:srgbClr val="262626"/>
                </a:solidFill>
                <a:latin typeface="CEQTRV+Courier New Bold"/>
                <a:cs typeface="CEQTRV+Courier New Bold"/>
              </a:rPr>
              <a:t>Stiftung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393569" y="4698911"/>
            <a:ext cx="1371314" cy="4655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7"/>
              </a:lnSpc>
            </a:pPr>
            <a:r>
              <a:rPr lang="de-AT" sz="1600" dirty="0">
                <a:solidFill>
                  <a:srgbClr val="000000"/>
                </a:solidFill>
                <a:latin typeface="CUHPNE+Courier New"/>
                <a:cs typeface="CUHPNE+Courier New"/>
              </a:rPr>
              <a:t>
</a:t>
            </a:r>
            <a:endParaRPr sz="1600" dirty="0">
              <a:solidFill>
                <a:srgbClr val="000000"/>
              </a:solidFill>
              <a:latin typeface="CUHPNE+Courier New"/>
              <a:cs typeface="CUHPNE+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07056" y="5076467"/>
            <a:ext cx="4835045" cy="4655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7"/>
              </a:lnSpc>
            </a:pPr>
            <a:r>
              <a:rPr sz="16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600" spc="129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lang="de-AT" sz="16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Den Berg erklimmen, Horizonte expandieren</a:t>
            </a:r>
            <a:endParaRPr sz="1600" dirty="0">
              <a:solidFill>
                <a:srgbClr val="262626"/>
              </a:solidFill>
              <a:latin typeface="Courier New" panose="02070309020205020404" pitchFamily="49" charset="0"/>
              <a:cs typeface="CUHPNE+Courier Ne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06705" y="5334800"/>
            <a:ext cx="4935398" cy="927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511" marR="0">
              <a:lnSpc>
                <a:spcPts val="1810"/>
              </a:lnSpc>
              <a:spcBef>
                <a:spcPts val="0"/>
              </a:spcBef>
              <a:spcAft>
                <a:spcPts val="0"/>
              </a:spcAft>
            </a:pPr>
            <a:r>
              <a:rPr lang="de-AT" sz="1600" dirty="0">
                <a:solidFill>
                  <a:srgbClr val="262626"/>
                </a:solidFill>
                <a:latin typeface="CUHPNE+Courier New"/>
                <a:cs typeface="CUHPNE+Courier New"/>
              </a:rPr>
              <a:t>
</a:t>
            </a:r>
            <a:r>
              <a:rPr lang="de-AT" sz="16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Koordinatoren Ausbildung von Trainern </a:t>
            </a:r>
            <a:r>
              <a:rPr sz="1600" dirty="0" err="1">
                <a:solidFill>
                  <a:srgbClr val="262626"/>
                </a:solidFill>
                <a:latin typeface="CUHPNE+Courier New"/>
                <a:cs typeface="CUHPNE+Courier New"/>
              </a:rPr>
              <a:t>Guarapiranga</a:t>
            </a:r>
            <a:r>
              <a:rPr sz="1600" dirty="0">
                <a:solidFill>
                  <a:srgbClr val="262626"/>
                </a:solidFill>
                <a:latin typeface="CUHPNE+Courier New"/>
                <a:cs typeface="CUHPNE+Courier New"/>
              </a:rPr>
              <a:t>:</a:t>
            </a:r>
            <a:r>
              <a:rPr sz="1600" spc="35" dirty="0">
                <a:solidFill>
                  <a:srgbClr val="262626"/>
                </a:solidFill>
                <a:latin typeface="CUHPNE+Courier New"/>
                <a:cs typeface="CUHPNE+Courier New"/>
              </a:rPr>
              <a:t> </a:t>
            </a:r>
            <a:r>
              <a:rPr lang="de-AT" sz="1600" spc="35" dirty="0">
                <a:solidFill>
                  <a:srgbClr val="262626"/>
                </a:solidFill>
                <a:latin typeface="CUHPNE+Courier New"/>
                <a:cs typeface="CUHPNE+Courier New"/>
              </a:rPr>
              <a:t>Ich möchte dich lebendig - </a:t>
            </a:r>
            <a:r>
              <a:rPr lang="de-AT" sz="1600" dirty="0" err="1">
                <a:solidFill>
                  <a:srgbClr val="262626"/>
                </a:solidFill>
                <a:latin typeface="CUHPNE+Courier New"/>
                <a:cs typeface="CUHPNE+Courier New"/>
              </a:rPr>
              <a:t>Südzone</a:t>
            </a:r>
            <a:r>
              <a:rPr lang="de-AT" sz="1600" dirty="0">
                <a:solidFill>
                  <a:srgbClr val="262626"/>
                </a:solidFill>
                <a:latin typeface="CUHPNE+Courier New"/>
                <a:cs typeface="CUHPNE+Courier New"/>
              </a:rPr>
              <a:t> von São Paulo</a:t>
            </a:r>
            <a:endParaRPr sz="1600" dirty="0">
              <a:solidFill>
                <a:srgbClr val="262626"/>
              </a:solidFill>
              <a:latin typeface="CUHPNE+Courier New"/>
              <a:cs typeface="CUHPNE+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44803" y="5549751"/>
            <a:ext cx="1085615" cy="32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531B81"/>
                </a:solidFill>
                <a:latin typeface="CEQTRV+Courier New Bold"/>
                <a:cs typeface="CEQTRV+Courier New Bold"/>
              </a:rPr>
              <a:t>2011</a:t>
            </a:r>
            <a:r>
              <a:rPr sz="2000" b="1" spc="789" dirty="0">
                <a:solidFill>
                  <a:srgbClr val="531B81"/>
                </a:solidFill>
                <a:latin typeface="CEQTRV+Courier New Bold"/>
                <a:cs typeface="CEQTRV+Courier New Bold"/>
              </a:rPr>
              <a:t> </a:t>
            </a:r>
            <a:r>
              <a:rPr sz="16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917178" y="6068580"/>
            <a:ext cx="1580602" cy="196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262626"/>
                </a:solidFill>
                <a:latin typeface="CEQTRV+Courier New Bold"/>
                <a:cs typeface="CEQTRV+Courier New Bold"/>
              </a:rPr>
              <a:t>+ Doação</a:t>
            </a:r>
            <a:r>
              <a:rPr sz="1100" b="1" spc="23" dirty="0">
                <a:solidFill>
                  <a:srgbClr val="262626"/>
                </a:solidFill>
                <a:latin typeface="CEQTRV+Courier New Bold"/>
                <a:cs typeface="CEQTRV+Courier New Bold"/>
              </a:rPr>
              <a:t> </a:t>
            </a:r>
            <a:r>
              <a:rPr sz="1100" b="1" dirty="0">
                <a:solidFill>
                  <a:srgbClr val="262626"/>
                </a:solidFill>
                <a:latin typeface="CEQTRV+Courier New Bold"/>
                <a:cs typeface="CEQTRV+Courier New Bold"/>
              </a:rPr>
              <a:t>Stiftung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7771" y="188640"/>
            <a:ext cx="10020831" cy="1032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72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3500" i="1" dirty="0">
                <a:solidFill>
                  <a:srgbClr val="531B81"/>
                </a:solidFill>
                <a:latin typeface="KLNANE+Courier New Italic"/>
                <a:cs typeface="KLNANE+Courier New Italic"/>
              </a:rPr>
              <a:t>31 Jahre : Eine Entwicklung mit Kämpfen und Errungenschaften!</a:t>
            </a:r>
            <a:endParaRPr sz="3500" i="1" dirty="0">
              <a:solidFill>
                <a:srgbClr val="531B81"/>
              </a:solidFill>
              <a:latin typeface="KLNANE+Courier New Italic"/>
              <a:cs typeface="KLNANE+Courier New It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07057" y="1470417"/>
            <a:ext cx="4907490" cy="1097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9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500" spc="135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62626"/>
                </a:solidFill>
                <a:latin typeface="CUHPNE+Courier New"/>
                <a:cs typeface="CUHPNE+Courier New"/>
              </a:rPr>
              <a:t>Guarapiranga: </a:t>
            </a:r>
            <a:r>
              <a:rPr lang="de-AT" sz="1500" dirty="0">
                <a:solidFill>
                  <a:srgbClr val="262626"/>
                </a:solidFill>
                <a:latin typeface="CUHPNE+Courier New"/>
                <a:cs typeface="CUHPNE+Courier New"/>
              </a:rPr>
              <a:t>Ich möchte dich lebendig</a:t>
            </a:r>
            <a:endParaRPr sz="1500" dirty="0">
              <a:solidFill>
                <a:srgbClr val="262626"/>
              </a:solidFill>
              <a:latin typeface="CUHPNE+Courier New"/>
              <a:cs typeface="CUHPNE+Courier New"/>
            </a:endParaRPr>
          </a:p>
          <a:p>
            <a:pPr>
              <a:lnSpc>
                <a:spcPts val="1699"/>
              </a:lnSpc>
            </a:pPr>
            <a:r>
              <a:rPr sz="15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500" spc="135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lang="de-AT" sz="1500" dirty="0" err="1">
                <a:solidFill>
                  <a:srgbClr val="262626"/>
                </a:solidFill>
                <a:latin typeface="CUHPNE+Courier New"/>
                <a:cs typeface="CUHPNE+Courier New"/>
              </a:rPr>
              <a:t>Südzone</a:t>
            </a:r>
            <a:r>
              <a:rPr lang="de-AT" sz="1500" dirty="0">
                <a:solidFill>
                  <a:srgbClr val="262626"/>
                </a:solidFill>
                <a:latin typeface="CUHPNE+Courier New"/>
                <a:cs typeface="CUHPNE+Courier New"/>
              </a:rPr>
              <a:t> von São Paulo</a:t>
            </a:r>
            <a:endParaRPr sz="1500" dirty="0">
              <a:solidFill>
                <a:srgbClr val="262626"/>
              </a:solidFill>
              <a:latin typeface="CUHPNE+Courier New"/>
              <a:cs typeface="CUHPNE+Courier New"/>
            </a:endParaRPr>
          </a:p>
          <a:p>
            <a:pPr>
              <a:lnSpc>
                <a:spcPts val="1701"/>
              </a:lnSpc>
            </a:pPr>
            <a:r>
              <a:rPr sz="15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500" spc="135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lang="de-DE" sz="16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Der pädagogische Koordinator als
Artikulator von Kompetenzen in der Unterrichtspraxis</a:t>
            </a:r>
            <a:endParaRPr sz="1600" dirty="0">
              <a:solidFill>
                <a:srgbClr val="262626"/>
              </a:solidFill>
              <a:latin typeface="Courier New" panose="02070309020205020404" pitchFamily="49" charset="0"/>
              <a:cs typeface="CUHPNE+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4803" y="1906223"/>
            <a:ext cx="764050" cy="326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2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531B81"/>
                </a:solidFill>
                <a:latin typeface="CEQTRV+Courier New Bold"/>
                <a:cs typeface="CEQTRV+Courier New Bold"/>
              </a:rPr>
              <a:t>2012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09202" y="2279002"/>
            <a:ext cx="1586698" cy="1056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262626"/>
                </a:solidFill>
                <a:latin typeface="CEQTRV+Courier New Bold"/>
                <a:cs typeface="CEQTRV+Courier New Bold"/>
              </a:rPr>
              <a:t>+ Doação</a:t>
            </a:r>
            <a:r>
              <a:rPr sz="1100" b="1" spc="23" dirty="0">
                <a:solidFill>
                  <a:srgbClr val="262626"/>
                </a:solidFill>
                <a:latin typeface="CEQTRV+Courier New Bold"/>
                <a:cs typeface="CEQTRV+Courier New Bold"/>
              </a:rPr>
              <a:t> </a:t>
            </a:r>
            <a:r>
              <a:rPr sz="1100" b="1" dirty="0">
                <a:solidFill>
                  <a:srgbClr val="262626"/>
                </a:solidFill>
                <a:latin typeface="CEQTRV+Courier New Bold"/>
                <a:cs typeface="CEQTRV+Courier New Bold"/>
              </a:rPr>
              <a:t>Stiftung</a:t>
            </a:r>
          </a:p>
          <a:p>
            <a:pPr marL="6095" marR="0">
              <a:lnSpc>
                <a:spcPts val="1250"/>
              </a:lnSpc>
              <a:spcBef>
                <a:spcPts val="5467"/>
              </a:spcBef>
              <a:spcAft>
                <a:spcPts val="0"/>
              </a:spcAft>
            </a:pPr>
            <a:r>
              <a:rPr sz="1100" b="1" dirty="0">
                <a:solidFill>
                  <a:srgbClr val="262626"/>
                </a:solidFill>
                <a:latin typeface="CEQTRV+Courier New Bold"/>
                <a:cs typeface="CEQTRV+Courier New Bold"/>
              </a:rPr>
              <a:t>+ Doação</a:t>
            </a:r>
            <a:r>
              <a:rPr sz="1100" b="1" spc="23" dirty="0">
                <a:solidFill>
                  <a:srgbClr val="262626"/>
                </a:solidFill>
                <a:latin typeface="CEQTRV+Courier New Bold"/>
                <a:cs typeface="CEQTRV+Courier New Bold"/>
              </a:rPr>
              <a:t> </a:t>
            </a:r>
            <a:r>
              <a:rPr sz="1100" b="1" dirty="0">
                <a:solidFill>
                  <a:srgbClr val="262626"/>
                </a:solidFill>
                <a:latin typeface="CEQTRV+Courier New Bold"/>
                <a:cs typeface="CEQTRV+Courier New Bold"/>
              </a:rPr>
              <a:t>Stiftung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107057" y="2873860"/>
            <a:ext cx="4804009" cy="823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93"/>
              </a:lnSpc>
            </a:pPr>
            <a:r>
              <a:rPr sz="14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400" spc="141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lang="de-DE" sz="14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Der pädagogische Koordinator als Artikulator von Fähigkeiten und Fertigkeiten in der Praxis des Lehrers</a:t>
            </a:r>
            <a:r>
              <a:rPr lang="de-DE" sz="1400" dirty="0">
                <a:solidFill>
                  <a:srgbClr val="262626"/>
                </a:solidFill>
                <a:latin typeface="CUHPNE+Courier New"/>
                <a:cs typeface="CUHPNE+Courier New"/>
              </a:rPr>
              <a:t>
</a:t>
            </a:r>
            <a:endParaRPr sz="1400" dirty="0">
              <a:solidFill>
                <a:srgbClr val="262626"/>
              </a:solidFill>
              <a:latin typeface="CUHPNE+Courier New"/>
              <a:cs typeface="CUHPNE+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07057" y="3514470"/>
            <a:ext cx="4907491" cy="4206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90"/>
              </a:lnSpc>
            </a:pPr>
            <a:r>
              <a:rPr sz="14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400" spc="141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lang="de-DE" sz="14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Das Management-Team das eine Schule von Qualität baut</a:t>
            </a:r>
            <a:endParaRPr sz="1400" dirty="0">
              <a:solidFill>
                <a:srgbClr val="262626"/>
              </a:solidFill>
              <a:latin typeface="Courier New" panose="02070309020205020404" pitchFamily="49" charset="0"/>
              <a:cs typeface="CUHPNE+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44803" y="3592021"/>
            <a:ext cx="763318" cy="32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531B81"/>
                </a:solidFill>
                <a:latin typeface="CEQTRV+Courier New Bold"/>
                <a:cs typeface="CEQTRV+Courier New Bold"/>
              </a:rPr>
              <a:t>2013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07057" y="3941190"/>
            <a:ext cx="4997055" cy="6258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90"/>
              </a:lnSpc>
            </a:pPr>
            <a:r>
              <a:rPr sz="14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400" spc="141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lang="de-AT" sz="14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Kindervilla</a:t>
            </a:r>
            <a:endParaRPr sz="1400" dirty="0">
              <a:solidFill>
                <a:srgbClr val="262626"/>
              </a:solidFill>
              <a:latin typeface="Courier New" panose="02070309020205020404" pitchFamily="49" charset="0"/>
              <a:cs typeface="CUHPNE+Courier New"/>
            </a:endParaRPr>
          </a:p>
          <a:p>
            <a:pPr>
              <a:lnSpc>
                <a:spcPts val="1593"/>
              </a:lnSpc>
            </a:pPr>
            <a:r>
              <a:rPr sz="14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• </a:t>
            </a:r>
            <a:r>
              <a:rPr lang="de-AT" sz="14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Ausbildung von Trainern</a:t>
            </a:r>
            <a:endParaRPr sz="1400" dirty="0">
              <a:solidFill>
                <a:srgbClr val="262626"/>
              </a:solidFill>
              <a:latin typeface="Courier New" panose="02070309020205020404" pitchFamily="49" charset="0"/>
              <a:cs typeface="CUHPNE+Courier New"/>
            </a:endParaRPr>
          </a:p>
          <a:p>
            <a:pPr>
              <a:lnSpc>
                <a:spcPts val="1590"/>
              </a:lnSpc>
            </a:pPr>
            <a:r>
              <a:rPr sz="14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• </a:t>
            </a:r>
            <a:r>
              <a:rPr lang="de-AT" sz="14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Junge Menschen in Aktion in der Umwelt</a:t>
            </a:r>
            <a:endParaRPr sz="1400" dirty="0">
              <a:solidFill>
                <a:srgbClr val="262626"/>
              </a:solidFill>
              <a:latin typeface="Courier New" panose="02070309020205020404" pitchFamily="49" charset="0"/>
              <a:cs typeface="CUHPNE+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07057" y="4761991"/>
            <a:ext cx="2356443" cy="206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90"/>
              </a:lnSpc>
            </a:pPr>
            <a:r>
              <a:rPr sz="14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400" spc="141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lang="de-AT" sz="14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Kindervilla</a:t>
            </a:r>
            <a:endParaRPr sz="1400" dirty="0">
              <a:solidFill>
                <a:srgbClr val="262626"/>
              </a:solidFill>
              <a:latin typeface="Courier New" panose="02070309020205020404" pitchFamily="49" charset="0"/>
              <a:cs typeface="CUHPNE+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07057" y="4975351"/>
            <a:ext cx="4803842" cy="1438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90"/>
              </a:lnSpc>
            </a:pPr>
            <a:r>
              <a:rPr sz="14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400" spc="141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lang="de-DE" sz="14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Der pädagogische Koordinator als Artikulator von Fähigkeiten und Fertigkeiten in der Praxis des Lehrers</a:t>
            </a:r>
            <a:r>
              <a:rPr lang="de-DE" sz="1400" dirty="0">
                <a:solidFill>
                  <a:srgbClr val="262626"/>
                </a:solidFill>
                <a:latin typeface="CUHPNE+Courier New"/>
                <a:cs typeface="CUHPNE+Courier New"/>
              </a:rPr>
              <a:t>
</a:t>
            </a:r>
            <a:r>
              <a:rPr sz="14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400" spc="141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lang="de-DE" sz="1400" dirty="0">
                <a:solidFill>
                  <a:srgbClr val="262626"/>
                </a:solidFill>
                <a:latin typeface="CUHPNE+Courier New"/>
                <a:cs typeface="CUHPNE+Courier New"/>
              </a:rPr>
              <a:t>Der Pädagoge als </a:t>
            </a:r>
            <a:r>
              <a:rPr lang="de-DE" sz="14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Artikulationsmittel d</a:t>
            </a:r>
            <a:r>
              <a:rPr lang="de-DE" sz="1400" dirty="0">
                <a:solidFill>
                  <a:srgbClr val="262626"/>
                </a:solidFill>
                <a:latin typeface="CUHPNE+Courier New"/>
                <a:cs typeface="CUHPNE+Courier New"/>
              </a:rPr>
              <a:t>es
Pädagogischer Prozesses der Schule
• Ausbildung von Trainern
</a:t>
            </a:r>
            <a:endParaRPr sz="1400" dirty="0">
              <a:solidFill>
                <a:srgbClr val="262626"/>
              </a:solidFill>
              <a:latin typeface="CUHPNE+Courier New"/>
              <a:cs typeface="CUHPNE+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18397" y="5034648"/>
            <a:ext cx="1327919" cy="364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262626"/>
                </a:solidFill>
                <a:latin typeface="CEQTRV+Courier New Bold"/>
                <a:cs typeface="CEQTRV+Courier New Bold"/>
              </a:rPr>
              <a:t>SEDU ESTADUAL/</a:t>
            </a:r>
          </a:p>
          <a:p>
            <a:pPr marL="0" marR="0">
              <a:lnSpc>
                <a:spcPts val="1250"/>
              </a:lnSpc>
              <a:spcBef>
                <a:spcPts val="19"/>
              </a:spcBef>
              <a:spcAft>
                <a:spcPts val="0"/>
              </a:spcAft>
            </a:pPr>
            <a:r>
              <a:rPr sz="1100" b="1" dirty="0">
                <a:solidFill>
                  <a:srgbClr val="262626"/>
                </a:solidFill>
                <a:latin typeface="CEQTRV+Courier New Bold"/>
                <a:cs typeface="CEQTRV+Courier New Bold"/>
              </a:rPr>
              <a:t>SEDU MUNICIPAL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244803" y="5479394"/>
            <a:ext cx="764050" cy="326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2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531B81"/>
                </a:solidFill>
                <a:latin typeface="CEQTRV+Courier New Bold"/>
                <a:cs typeface="CEQTRV+Courier New Bold"/>
              </a:rPr>
              <a:t>2014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107057" y="6255841"/>
            <a:ext cx="2888237" cy="206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90"/>
              </a:lnSpc>
            </a:pPr>
            <a:r>
              <a:rPr sz="14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400" spc="141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lang="de-AT" sz="1400" dirty="0" err="1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Tapajós</a:t>
            </a:r>
            <a:r>
              <a:rPr lang="de-AT" sz="14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 Dialogprojekt</a:t>
            </a:r>
            <a:endParaRPr sz="1400" dirty="0">
              <a:solidFill>
                <a:srgbClr val="262626"/>
              </a:solidFill>
              <a:latin typeface="Courier New" panose="02070309020205020404" pitchFamily="49" charset="0"/>
              <a:cs typeface="CUHPNE+Courier Ne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7771" y="188640"/>
            <a:ext cx="10020831" cy="1032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72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3500" i="1" dirty="0">
                <a:solidFill>
                  <a:srgbClr val="531B81"/>
                </a:solidFill>
                <a:latin typeface="KLNANE+Courier New Italic"/>
                <a:cs typeface="KLNANE+Courier New Italic"/>
              </a:rPr>
              <a:t>31 Jahre : Eine Entwicklung mit Kämpfen und Errungenschaften!</a:t>
            </a:r>
            <a:endParaRPr sz="3500" i="1" dirty="0">
              <a:solidFill>
                <a:srgbClr val="531B81"/>
              </a:solidFill>
              <a:latin typeface="KLNANE+Courier New Italic"/>
              <a:cs typeface="KLNANE+Courier New It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07057" y="1370722"/>
            <a:ext cx="4693952" cy="618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400" spc="141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lang="de-DE" sz="14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Der pädagogische Koordinator als Artikulator von Kompetenzen in der Unterrichtspraxis</a:t>
            </a:r>
            <a:endParaRPr sz="1400" dirty="0">
              <a:solidFill>
                <a:srgbClr val="262626"/>
              </a:solidFill>
              <a:latin typeface="Courier New" panose="02070309020205020404" pitchFamily="49" charset="0"/>
              <a:cs typeface="CUHPNE+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07057" y="2069718"/>
            <a:ext cx="4908918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sz="14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400" spc="141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lang="de-DE" sz="14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Der Pädagoge als Artikulator des
Pädagogischen Prozesses in der Schule / beim Pädagogen in Aktion
</a:t>
            </a:r>
            <a:r>
              <a:rPr sz="14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• </a:t>
            </a:r>
            <a:r>
              <a:rPr lang="de-DE" sz="14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"EDUCA[ACTION] Programm im Fokus" – Ausbildung, Fortsetzung für pädagogische Koordinatoren
• Programme unter Einbeziehung der Jugend als Teil des SENAES Projekts
</a:t>
            </a:r>
            <a:endParaRPr sz="1600" dirty="0">
              <a:solidFill>
                <a:srgbClr val="262626"/>
              </a:solidFill>
              <a:latin typeface="Courier New" panose="02070309020205020404" pitchFamily="49" charset="0"/>
              <a:cs typeface="CUHPNE+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4803" y="2680669"/>
            <a:ext cx="763318" cy="32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531B81"/>
                </a:solidFill>
                <a:latin typeface="CEQTRV+Courier New Bold"/>
                <a:cs typeface="CEQTRV+Courier New Bold"/>
              </a:rPr>
              <a:t>2015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529830" y="3308337"/>
            <a:ext cx="3770158" cy="364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1B1B1B"/>
                </a:solidFill>
                <a:latin typeface="CEQTRV+Courier New Bold"/>
                <a:cs typeface="CEQTRV+Courier New Bold"/>
              </a:rPr>
              <a:t>Fundação</a:t>
            </a:r>
            <a:r>
              <a:rPr sz="1100" b="1" spc="23" dirty="0">
                <a:solidFill>
                  <a:srgbClr val="1B1B1B"/>
                </a:solidFill>
                <a:latin typeface="CEQTRV+Courier New Bold"/>
                <a:cs typeface="CEQTRV+Courier New Bold"/>
              </a:rPr>
              <a:t> </a:t>
            </a:r>
            <a:r>
              <a:rPr sz="1100" b="1" dirty="0">
                <a:solidFill>
                  <a:srgbClr val="1B1B1B"/>
                </a:solidFill>
                <a:latin typeface="CEQTRV+Courier New Bold"/>
                <a:cs typeface="CEQTRV+Courier New Bold"/>
              </a:rPr>
              <a:t>Hermann</a:t>
            </a:r>
            <a:r>
              <a:rPr sz="1100" b="1" spc="23" dirty="0">
                <a:solidFill>
                  <a:srgbClr val="1B1B1B"/>
                </a:solidFill>
                <a:latin typeface="CEQTRV+Courier New Bold"/>
                <a:cs typeface="CEQTRV+Courier New Bold"/>
              </a:rPr>
              <a:t> </a:t>
            </a:r>
            <a:r>
              <a:rPr sz="1100" b="1" dirty="0">
                <a:solidFill>
                  <a:srgbClr val="1B1B1B"/>
                </a:solidFill>
                <a:latin typeface="CEQTRV+Courier New Bold"/>
                <a:cs typeface="CEQTRV+Courier New Bold"/>
              </a:rPr>
              <a:t>Hering</a:t>
            </a:r>
            <a:r>
              <a:rPr sz="1100" b="1" spc="11" dirty="0">
                <a:solidFill>
                  <a:srgbClr val="1B1B1B"/>
                </a:solidFill>
                <a:latin typeface="CEQTRV+Courier New Bold"/>
                <a:cs typeface="CEQTRV+Courier New Bold"/>
              </a:rPr>
              <a:t> </a:t>
            </a:r>
            <a:r>
              <a:rPr sz="1100" b="1" dirty="0">
                <a:solidFill>
                  <a:srgbClr val="1B1B1B"/>
                </a:solidFill>
                <a:latin typeface="CEQTRV+Courier New Bold"/>
                <a:cs typeface="CEQTRV+Courier New Bold"/>
              </a:rPr>
              <a:t>/ SEDUC</a:t>
            </a:r>
            <a:r>
              <a:rPr sz="1100" b="1" spc="23" dirty="0">
                <a:solidFill>
                  <a:srgbClr val="1B1B1B"/>
                </a:solidFill>
                <a:latin typeface="CEQTRV+Courier New Bold"/>
                <a:cs typeface="CEQTRV+Courier New Bold"/>
              </a:rPr>
              <a:t> </a:t>
            </a:r>
            <a:r>
              <a:rPr sz="1100" b="1" dirty="0">
                <a:solidFill>
                  <a:srgbClr val="1B1B1B"/>
                </a:solidFill>
                <a:latin typeface="CEQTRV+Courier New Bold"/>
                <a:cs typeface="CEQTRV+Courier New Bold"/>
              </a:rPr>
              <a:t>Goianésia</a:t>
            </a:r>
            <a:r>
              <a:rPr sz="1100" b="1" spc="23" dirty="0">
                <a:solidFill>
                  <a:srgbClr val="1B1B1B"/>
                </a:solidFill>
                <a:latin typeface="CEQTRV+Courier New Bold"/>
                <a:cs typeface="CEQTRV+Courier New Bold"/>
              </a:rPr>
              <a:t> </a:t>
            </a:r>
            <a:r>
              <a:rPr sz="1100" b="1" dirty="0">
                <a:solidFill>
                  <a:srgbClr val="1B1B1B"/>
                </a:solidFill>
                <a:latin typeface="CEQTRV+Courier New Bold"/>
                <a:cs typeface="CEQTRV+Courier New Bold"/>
              </a:rPr>
              <a:t>/</a:t>
            </a:r>
          </a:p>
          <a:p>
            <a:pPr marL="716533" marR="0">
              <a:lnSpc>
                <a:spcPts val="1250"/>
              </a:lnSpc>
              <a:spcBef>
                <a:spcPts val="19"/>
              </a:spcBef>
              <a:spcAft>
                <a:spcPts val="0"/>
              </a:spcAft>
            </a:pPr>
            <a:r>
              <a:rPr sz="1100" b="1" dirty="0">
                <a:solidFill>
                  <a:srgbClr val="1B1B1B"/>
                </a:solidFill>
                <a:latin typeface="CEQTRV+Courier New Bold"/>
                <a:cs typeface="CEQTRV+Courier New Bold"/>
              </a:rPr>
              <a:t>SEDUC</a:t>
            </a:r>
            <a:r>
              <a:rPr sz="1100" b="1" spc="11" dirty="0">
                <a:solidFill>
                  <a:srgbClr val="1B1B1B"/>
                </a:solidFill>
                <a:latin typeface="CEQTRV+Courier New Bold"/>
                <a:cs typeface="CEQTRV+Courier New Bold"/>
              </a:rPr>
              <a:t> </a:t>
            </a:r>
            <a:r>
              <a:rPr sz="1100" b="1" dirty="0">
                <a:solidFill>
                  <a:srgbClr val="1B1B1B"/>
                </a:solidFill>
                <a:latin typeface="CEQTRV+Courier New Bold"/>
                <a:cs typeface="CEQTRV+Courier New Bold"/>
              </a:rPr>
              <a:t>S.L. de Montes Belos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07057" y="3800460"/>
            <a:ext cx="4163941" cy="4206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90"/>
              </a:lnSpc>
            </a:pPr>
            <a:r>
              <a:rPr sz="14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400" spc="141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lang="de-AT" sz="1400" dirty="0">
                <a:solidFill>
                  <a:srgbClr val="26262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Pädagogische Arbeit zu übergreifenden </a:t>
            </a:r>
            <a:r>
              <a:rPr lang="de-AT" sz="1400" dirty="0">
                <a:solidFill>
                  <a:srgbClr val="262626"/>
                </a:solidFill>
                <a:latin typeface="CUHPNE+Courier New"/>
                <a:cs typeface="CUHPNE+Courier New"/>
              </a:rPr>
              <a:t>Themen</a:t>
            </a:r>
            <a:endParaRPr sz="1600" dirty="0">
              <a:solidFill>
                <a:srgbClr val="262626"/>
              </a:solidFill>
              <a:latin typeface="CUHPNE+Courier New"/>
              <a:cs typeface="CUHPNE+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30184" y="3643617"/>
            <a:ext cx="2170287" cy="196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1B1B1B"/>
                </a:solidFill>
                <a:latin typeface="CEQTRV+Courier New Bold"/>
                <a:cs typeface="CEQTRV+Courier New Bold"/>
              </a:rPr>
              <a:t>Instituto</a:t>
            </a:r>
            <a:r>
              <a:rPr sz="1100" b="1" spc="23" dirty="0">
                <a:solidFill>
                  <a:srgbClr val="1B1B1B"/>
                </a:solidFill>
                <a:latin typeface="CEQTRV+Courier New Bold"/>
                <a:cs typeface="CEQTRV+Courier New Bold"/>
              </a:rPr>
              <a:t> </a:t>
            </a:r>
            <a:r>
              <a:rPr sz="1100" b="1" dirty="0">
                <a:solidFill>
                  <a:srgbClr val="1B1B1B"/>
                </a:solidFill>
                <a:latin typeface="CEQTRV+Courier New Bold"/>
                <a:cs typeface="CEQTRV+Courier New Bold"/>
              </a:rPr>
              <a:t>ECOAR;</a:t>
            </a:r>
            <a:r>
              <a:rPr sz="1100" b="1" spc="23" dirty="0">
                <a:solidFill>
                  <a:srgbClr val="1B1B1B"/>
                </a:solidFill>
                <a:latin typeface="CEQTRV+Courier New Bold"/>
                <a:cs typeface="CEQTRV+Courier New Bold"/>
              </a:rPr>
              <a:t> </a:t>
            </a:r>
            <a:r>
              <a:rPr sz="1100" b="1" dirty="0">
                <a:solidFill>
                  <a:srgbClr val="1B1B1B"/>
                </a:solidFill>
                <a:latin typeface="CEQTRV+Courier New Bold"/>
                <a:cs typeface="CEQTRV+Courier New Bold"/>
              </a:rPr>
              <a:t>Tapajós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07057" y="4416422"/>
            <a:ext cx="4591001" cy="13888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600" spc="129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lang="de-DE" sz="16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Der pädagogische Koordinator als Artikulator von Kompetenzen in der Unterrichtspraxis</a:t>
            </a:r>
          </a:p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• </a:t>
            </a:r>
            <a:r>
              <a:rPr lang="de-DE" sz="16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"EDUCA[ACTION] Programm im Fokus" – Ausbildung, Fortsetzung für pädagogische Koordinatoren</a:t>
            </a:r>
            <a:endParaRPr sz="1600" dirty="0">
              <a:solidFill>
                <a:srgbClr val="262626"/>
              </a:solidFill>
              <a:latin typeface="Courier New" panose="02070309020205020404" pitchFamily="49" charset="0"/>
              <a:cs typeface="CUHPNE+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44803" y="5177616"/>
            <a:ext cx="763318" cy="32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531B81"/>
                </a:solidFill>
                <a:latin typeface="CEQTRV+Courier New Bold"/>
                <a:cs typeface="CEQTRV+Courier New Bold"/>
              </a:rPr>
              <a:t>2016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107057" y="5859449"/>
            <a:ext cx="3491086" cy="2338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7"/>
              </a:lnSpc>
            </a:pPr>
            <a:r>
              <a:rPr sz="16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lang="de-AT" sz="1600" spc="129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lang="de-AT" sz="16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Das Morgen kultivieren</a:t>
            </a:r>
            <a:endParaRPr sz="1400" dirty="0">
              <a:solidFill>
                <a:srgbClr val="262626"/>
              </a:solidFill>
              <a:latin typeface="Courier New" panose="02070309020205020404" pitchFamily="49" charset="0"/>
              <a:cs typeface="CUHPNE+Courier Ne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-7112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7771" y="188640"/>
            <a:ext cx="10020831" cy="1032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72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3500" i="1" dirty="0">
                <a:solidFill>
                  <a:srgbClr val="531B81"/>
                </a:solidFill>
                <a:latin typeface="KLNANE+Courier New Italic"/>
                <a:cs typeface="KLNANE+Courier New Italic"/>
              </a:rPr>
              <a:t>31 Jahre : Eine Entwicklung mit Kämpfen und Errungenschaften!</a:t>
            </a:r>
            <a:endParaRPr sz="3500" i="1" dirty="0">
              <a:solidFill>
                <a:srgbClr val="531B81"/>
              </a:solidFill>
              <a:latin typeface="KLNANE+Courier New Italic"/>
              <a:cs typeface="KLNANE+Courier New It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21662" y="1391284"/>
            <a:ext cx="4694690" cy="412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90"/>
              </a:lnSpc>
            </a:pPr>
            <a:r>
              <a:rPr sz="14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400" spc="1419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lang="de-AT" sz="14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Das Management-Team, das die School </a:t>
            </a:r>
            <a:r>
              <a:rPr lang="de-AT" sz="1400" dirty="0" err="1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of</a:t>
            </a:r>
            <a:r>
              <a:rPr lang="de-AT" sz="14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 Excellence aufbaut</a:t>
            </a:r>
            <a:endParaRPr sz="1400" dirty="0">
              <a:solidFill>
                <a:srgbClr val="262626"/>
              </a:solidFill>
              <a:latin typeface="Courier New" panose="02070309020205020404" pitchFamily="49" charset="0"/>
              <a:cs typeface="CUHPNE+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60043" y="1821619"/>
            <a:ext cx="5237695" cy="5033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1618" marR="0">
              <a:lnSpc>
                <a:spcPts val="159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400" spc="1419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lang="de-DE" sz="14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Der Pädagoge als Artikulator des</a:t>
            </a:r>
            <a:endParaRPr sz="1400" dirty="0">
              <a:solidFill>
                <a:srgbClr val="262626"/>
              </a:solidFill>
              <a:latin typeface="Courier New" panose="02070309020205020404" pitchFamily="49" charset="0"/>
              <a:cs typeface="CUHPNE+Courier New"/>
            </a:endParaRPr>
          </a:p>
          <a:p>
            <a:pPr>
              <a:lnSpc>
                <a:spcPts val="2270"/>
              </a:lnSpc>
            </a:pPr>
            <a:r>
              <a:rPr sz="2000" b="1" dirty="0">
                <a:solidFill>
                  <a:srgbClr val="531B81"/>
                </a:solidFill>
                <a:latin typeface="CEQTRV+Courier New Bold"/>
                <a:cs typeface="CEQTRV+Courier New Bold"/>
              </a:rPr>
              <a:t>2017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21662" y="2044337"/>
            <a:ext cx="4803264" cy="10284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892" marR="0">
              <a:lnSpc>
                <a:spcPts val="159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400" dirty="0">
                <a:solidFill>
                  <a:srgbClr val="262626"/>
                </a:solidFill>
                <a:latin typeface="CUHPNE+Courier New"/>
                <a:cs typeface="CUHPNE+Courier New"/>
              </a:rPr>
              <a:t>Pädagogischen Prozesses der Schule
• </a:t>
            </a:r>
            <a:r>
              <a:rPr lang="de-DE" sz="14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"EDUCA[ACTION] Programm im Fokus" </a:t>
            </a:r>
            <a:r>
              <a:rPr lang="de-DE" sz="1400" dirty="0">
                <a:solidFill>
                  <a:srgbClr val="262626"/>
                </a:solidFill>
                <a:latin typeface="CUHPNE+Courier New"/>
                <a:cs typeface="CUHPNE+Courier New"/>
              </a:rPr>
              <a:t>– </a:t>
            </a:r>
            <a:r>
              <a:rPr lang="de-DE" sz="14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Training für pädagogische Koordinatoren</a:t>
            </a:r>
            <a:r>
              <a:rPr lang="de-DE" sz="1400" dirty="0">
                <a:solidFill>
                  <a:srgbClr val="262626"/>
                </a:solidFill>
                <a:latin typeface="CUHPNE+Courier New"/>
                <a:cs typeface="CUHPNE+Courier New"/>
              </a:rPr>
              <a:t>
</a:t>
            </a:r>
            <a:r>
              <a:rPr lang="de-DE" sz="14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• Kultivieren von morgen</a:t>
            </a:r>
            <a:r>
              <a:rPr lang="de-DE" sz="1400" dirty="0">
                <a:solidFill>
                  <a:srgbClr val="262626"/>
                </a:solidFill>
                <a:latin typeface="CUHPNE+Courier New"/>
                <a:cs typeface="CUHPNE+Courier New"/>
              </a:rPr>
              <a:t>
</a:t>
            </a:r>
            <a:endParaRPr sz="1400" dirty="0">
              <a:solidFill>
                <a:srgbClr val="262626"/>
              </a:solidFill>
              <a:latin typeface="CUHPNE+Courier New"/>
              <a:cs typeface="CUHPNE+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97975" y="2470137"/>
            <a:ext cx="1663296" cy="532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1B1B1B"/>
                </a:solidFill>
                <a:latin typeface="CEQTRV+Courier New Bold"/>
                <a:cs typeface="CEQTRV+Courier New Bold"/>
              </a:rPr>
              <a:t>SEDU Estadual/SEDU</a:t>
            </a:r>
          </a:p>
          <a:p>
            <a:pPr marL="377952" marR="0">
              <a:lnSpc>
                <a:spcPts val="1250"/>
              </a:lnSpc>
              <a:spcBef>
                <a:spcPts val="19"/>
              </a:spcBef>
              <a:spcAft>
                <a:spcPts val="0"/>
              </a:spcAft>
            </a:pPr>
            <a:r>
              <a:rPr sz="1100" b="1" dirty="0">
                <a:solidFill>
                  <a:srgbClr val="1B1B1B"/>
                </a:solidFill>
                <a:latin typeface="CEQTRV+Courier New Bold"/>
                <a:cs typeface="CEQTRV+Courier New Bold"/>
              </a:rPr>
              <a:t>Municipal</a:t>
            </a:r>
          </a:p>
          <a:p>
            <a:pPr marL="83819" marR="0">
              <a:lnSpc>
                <a:spcPts val="1253"/>
              </a:lnSpc>
              <a:spcBef>
                <a:spcPts val="17"/>
              </a:spcBef>
              <a:spcAft>
                <a:spcPts val="0"/>
              </a:spcAft>
            </a:pPr>
            <a:r>
              <a:rPr sz="1100" b="1" dirty="0">
                <a:solidFill>
                  <a:srgbClr val="1B1B1B"/>
                </a:solidFill>
                <a:latin typeface="CEQTRV+Courier New Bold"/>
                <a:cs typeface="CEQTRV+Courier New Bold"/>
              </a:rPr>
              <a:t>SEMEC</a:t>
            </a:r>
            <a:r>
              <a:rPr sz="1100" b="1" spc="10" dirty="0">
                <a:solidFill>
                  <a:srgbClr val="1B1B1B"/>
                </a:solidFill>
                <a:latin typeface="CEQTRV+Courier New Bold"/>
                <a:cs typeface="CEQTRV+Courier New Bold"/>
              </a:rPr>
              <a:t> </a:t>
            </a:r>
            <a:r>
              <a:rPr sz="1100" b="1" dirty="0">
                <a:solidFill>
                  <a:srgbClr val="1B1B1B"/>
                </a:solidFill>
                <a:latin typeface="CEQTRV+Courier New Bold"/>
                <a:cs typeface="CEQTRV+Courier New Bold"/>
              </a:rPr>
              <a:t>Parnamirim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21662" y="2976498"/>
            <a:ext cx="1186375" cy="253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400" spc="1419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62626"/>
                </a:solidFill>
                <a:latin typeface="CUHPNE+Courier New"/>
                <a:cs typeface="CUHPNE+Courier New"/>
              </a:rPr>
              <a:t>Tenaris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21662" y="3189858"/>
            <a:ext cx="4910442" cy="1464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400" spc="1419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lang="de-DE" sz="14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Der Pädagoge als Artikulator des
Pädagogischen Prozesses in der Schule</a:t>
            </a:r>
          </a:p>
          <a:p>
            <a:pPr>
              <a:lnSpc>
                <a:spcPts val="1590"/>
              </a:lnSpc>
            </a:pPr>
            <a:r>
              <a:rPr lang="de-DE" sz="14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 </a:t>
            </a:r>
            <a:r>
              <a:rPr sz="14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400" spc="1419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lang="de-DE" sz="14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Inklusive Bildung in der Praxis</a:t>
            </a:r>
            <a:endParaRPr sz="1400" dirty="0">
              <a:solidFill>
                <a:srgbClr val="262626"/>
              </a:solidFill>
              <a:latin typeface="Courier New" panose="02070309020205020404" pitchFamily="49" charset="0"/>
              <a:cs typeface="CUHPNE+Courier New"/>
            </a:endParaRPr>
          </a:p>
          <a:p>
            <a:pPr>
              <a:lnSpc>
                <a:spcPts val="1590"/>
              </a:lnSpc>
            </a:pPr>
            <a:r>
              <a:rPr sz="14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• </a:t>
            </a:r>
            <a:r>
              <a:rPr lang="de-AT" sz="14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Lernen, mit Geld umzugehen</a:t>
            </a:r>
            <a:endParaRPr sz="1400" dirty="0">
              <a:solidFill>
                <a:srgbClr val="262626"/>
              </a:solidFill>
              <a:latin typeface="Courier New" panose="02070309020205020404" pitchFamily="49" charset="0"/>
              <a:cs typeface="CUHPNE+Courier New"/>
            </a:endParaRPr>
          </a:p>
          <a:p>
            <a:pPr marL="0" marR="0">
              <a:lnSpc>
                <a:spcPts val="159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400" spc="1419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lang="de-DE" sz="14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Der pädagogische Koordinator als Artikulator von Kompetenzen in der Unterrichtspraxis</a:t>
            </a:r>
            <a:endParaRPr sz="1400" dirty="0">
              <a:solidFill>
                <a:srgbClr val="262626"/>
              </a:solidFill>
              <a:latin typeface="CUHPNE+Courier New"/>
              <a:cs typeface="CUHPNE+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60043" y="3801063"/>
            <a:ext cx="763318" cy="2149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531B81"/>
                </a:solidFill>
                <a:latin typeface="CEQTRV+Courier New Bold"/>
                <a:cs typeface="CEQTRV+Courier New Bold"/>
              </a:rPr>
              <a:t>2018</a:t>
            </a:r>
          </a:p>
          <a:p>
            <a:pPr marL="0" marR="0">
              <a:lnSpc>
                <a:spcPts val="2270"/>
              </a:lnSpc>
              <a:spcBef>
                <a:spcPts val="12034"/>
              </a:spcBef>
              <a:spcAft>
                <a:spcPts val="0"/>
              </a:spcAft>
            </a:pPr>
            <a:r>
              <a:rPr sz="2000" b="1" dirty="0">
                <a:solidFill>
                  <a:srgbClr val="531B81"/>
                </a:solidFill>
                <a:latin typeface="CEQTRV+Courier New Bold"/>
                <a:cs typeface="CEQTRV+Courier New Bold"/>
              </a:rPr>
              <a:t>2019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21662" y="4581128"/>
            <a:ext cx="3974338" cy="206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400" spc="1419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lang="de-DE" sz="14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Kultivieren von morgen</a:t>
            </a:r>
            <a:endParaRPr sz="1400" dirty="0">
              <a:solidFill>
                <a:srgbClr val="262626"/>
              </a:solidFill>
              <a:latin typeface="CUHPNE+Courier New"/>
              <a:cs typeface="CUHPNE+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21662" y="4941168"/>
            <a:ext cx="1239411" cy="267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9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500" spc="1359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62626"/>
                </a:solidFill>
                <a:latin typeface="CUHPNE+Courier New"/>
                <a:cs typeface="CUHPNE+Courier New"/>
              </a:rPr>
              <a:t>Tenaris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121662" y="5229200"/>
            <a:ext cx="4668411" cy="1105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9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500" spc="1359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lang="de-AT" sz="16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Lernen, mit Geld umzugehen</a:t>
            </a:r>
            <a:endParaRPr sz="1500" dirty="0">
              <a:solidFill>
                <a:srgbClr val="262626"/>
              </a:solidFill>
              <a:latin typeface="CUHPNE+Courier New"/>
              <a:cs typeface="CUHPNE+Courier New"/>
            </a:endParaRPr>
          </a:p>
          <a:p>
            <a:pPr marL="0" marR="0">
              <a:lnSpc>
                <a:spcPts val="1699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500" spc="1359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lang="de-DE" sz="14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Der Pädagoge als Artikulator des
Pädagogischen Prozesses in der Schule </a:t>
            </a:r>
          </a:p>
          <a:p>
            <a:pPr marL="0" marR="0">
              <a:lnSpc>
                <a:spcPts val="1699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500" spc="1359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lang="de-DE" sz="16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Inklusive Bildung in der Praxis</a:t>
            </a:r>
            <a:endParaRPr sz="1500" dirty="0">
              <a:solidFill>
                <a:srgbClr val="262626"/>
              </a:solidFill>
              <a:latin typeface="CUHPNE+Courier New"/>
              <a:cs typeface="CUHPNE+Courier New"/>
            </a:endParaRPr>
          </a:p>
          <a:p>
            <a:pPr marL="0" marR="0">
              <a:lnSpc>
                <a:spcPts val="1699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500" spc="1359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lang="de-DE" sz="16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Kultivieren von morgen</a:t>
            </a:r>
            <a:endParaRPr sz="1500" dirty="0">
              <a:solidFill>
                <a:srgbClr val="262626"/>
              </a:solidFill>
              <a:latin typeface="CUHPNE+Courier New"/>
              <a:cs typeface="CUHPNE+Courier Ne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7771" y="332656"/>
            <a:ext cx="10020831" cy="1032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72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3500" i="1" dirty="0">
                <a:solidFill>
                  <a:srgbClr val="531B81"/>
                </a:solidFill>
                <a:latin typeface="KLNANE+Courier New Italic"/>
                <a:cs typeface="KLNANE+Courier New Italic"/>
              </a:rPr>
              <a:t>31 Jahre : Eine Entwicklung mit Kämpfen und Errungenschaften!</a:t>
            </a:r>
            <a:endParaRPr sz="3500" i="1" dirty="0">
              <a:solidFill>
                <a:srgbClr val="531B81"/>
              </a:solidFill>
              <a:latin typeface="KLNANE+Courier New Italic"/>
              <a:cs typeface="KLNANE+Courier New It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21662" y="1796552"/>
            <a:ext cx="4766426" cy="696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600" spc="1299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262626"/>
                </a:solidFill>
                <a:latin typeface="CUHPNE+Courier New"/>
                <a:cs typeface="CUHPNE+Courier New"/>
              </a:rPr>
              <a:t>Tenaris</a:t>
            </a:r>
          </a:p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600" spc="1299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lang="de-DE" sz="16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Der Pädagoge als Artikulator des Pädagogischen Prozesses in der Schule </a:t>
            </a:r>
            <a:endParaRPr sz="1600" dirty="0">
              <a:solidFill>
                <a:srgbClr val="262626"/>
              </a:solidFill>
              <a:latin typeface="Courier New" panose="02070309020205020404" pitchFamily="49" charset="0"/>
              <a:cs typeface="CUHPNE+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08555" y="2577800"/>
            <a:ext cx="4186396" cy="72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7"/>
              </a:lnSpc>
              <a:spcBef>
                <a:spcPts val="113"/>
              </a:spcBef>
            </a:pPr>
            <a:r>
              <a:rPr lang="de-DE" sz="16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Inklusive Bildung in der Praxis -
wegen der Pandemie unterbrochen
</a:t>
            </a:r>
            <a:endParaRPr sz="1600" dirty="0">
              <a:solidFill>
                <a:srgbClr val="262626"/>
              </a:solidFill>
              <a:latin typeface="Courier New" panose="02070309020205020404" pitchFamily="49" charset="0"/>
              <a:cs typeface="CUHPNE+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60043" y="2527634"/>
            <a:ext cx="1084980" cy="32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531B81"/>
                </a:solidFill>
                <a:latin typeface="CEQTRV+Courier New Bold"/>
                <a:cs typeface="CEQTRV+Courier New Bold"/>
              </a:rPr>
              <a:t>2020</a:t>
            </a:r>
            <a:r>
              <a:rPr sz="2000" b="1" spc="784" dirty="0">
                <a:solidFill>
                  <a:srgbClr val="531B81"/>
                </a:solidFill>
                <a:latin typeface="CEQTRV+Courier New Bold"/>
                <a:cs typeface="CEQTRV+Courier New Bold"/>
              </a:rPr>
              <a:t> </a:t>
            </a:r>
            <a:r>
              <a:rPr sz="16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121662" y="3118726"/>
            <a:ext cx="4473289" cy="696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7"/>
              </a:lnSpc>
            </a:pPr>
            <a:r>
              <a:rPr sz="16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600" spc="1299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lang="de-DE" sz="1600" dirty="0">
                <a:solidFill>
                  <a:srgbClr val="262626"/>
                </a:solidFill>
                <a:latin typeface="CUHPNE+Courier New"/>
                <a:cs typeface="CUHPNE+Courier New"/>
              </a:rPr>
              <a:t>Mit Geld umgehen lernen
• </a:t>
            </a:r>
            <a:r>
              <a:rPr lang="de-DE" sz="16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Kultivieren von morgen</a:t>
            </a:r>
            <a:r>
              <a:rPr lang="de-DE" sz="1600" dirty="0">
                <a:solidFill>
                  <a:srgbClr val="262626"/>
                </a:solidFill>
                <a:latin typeface="CUHPNE+Courier New"/>
                <a:cs typeface="CUHPNE+Courier New"/>
              </a:rPr>
              <a:t>
</a:t>
            </a:r>
            <a:endParaRPr sz="1600" dirty="0">
              <a:solidFill>
                <a:srgbClr val="262626"/>
              </a:solidFill>
              <a:latin typeface="CUHPNE+Courier New"/>
              <a:cs typeface="CUHPNE+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31401" y="3179178"/>
            <a:ext cx="1664053" cy="3650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3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1B1B1B"/>
                </a:solidFill>
                <a:latin typeface="CEQTRV+Courier New Bold"/>
                <a:cs typeface="CEQTRV+Courier New Bold"/>
              </a:rPr>
              <a:t>SEDU</a:t>
            </a:r>
            <a:r>
              <a:rPr sz="1100" b="1" spc="10" dirty="0">
                <a:solidFill>
                  <a:srgbClr val="1B1B1B"/>
                </a:solidFill>
                <a:latin typeface="CEQTRV+Courier New Bold"/>
                <a:cs typeface="CEQTRV+Courier New Bold"/>
              </a:rPr>
              <a:t> </a:t>
            </a:r>
            <a:r>
              <a:rPr sz="1100" b="1" dirty="0">
                <a:solidFill>
                  <a:srgbClr val="1B1B1B"/>
                </a:solidFill>
                <a:latin typeface="CEQTRV+Courier New Bold"/>
                <a:cs typeface="CEQTRV+Courier New Bold"/>
              </a:rPr>
              <a:t>Estadual/SEDU</a:t>
            </a:r>
          </a:p>
          <a:p>
            <a:pPr marL="377952" marR="0">
              <a:lnSpc>
                <a:spcPts val="1250"/>
              </a:lnSpc>
              <a:spcBef>
                <a:spcPts val="20"/>
              </a:spcBef>
              <a:spcAft>
                <a:spcPts val="0"/>
              </a:spcAft>
            </a:pPr>
            <a:r>
              <a:rPr sz="1100" b="1" dirty="0">
                <a:solidFill>
                  <a:srgbClr val="1B1B1B"/>
                </a:solidFill>
                <a:latin typeface="CEQTRV+Courier New Bold"/>
                <a:cs typeface="CEQTRV+Courier New Bold"/>
              </a:rPr>
              <a:t>Municipal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21662" y="3726816"/>
            <a:ext cx="1292631" cy="282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600" spc="1299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262626"/>
                </a:solidFill>
                <a:latin typeface="CUHPNE+Courier New"/>
                <a:cs typeface="CUHPNE+Courier New"/>
              </a:rPr>
              <a:t>Tenaris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121662" y="3971186"/>
            <a:ext cx="4591382" cy="209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600" spc="1299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lang="de-DE" sz="16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Der Pädagoge als Artikulator des
Pädagogischen Prozesses in der Schule </a:t>
            </a:r>
            <a:r>
              <a:rPr sz="16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600" spc="1299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600" dirty="0" err="1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Proj</a:t>
            </a:r>
            <a:r>
              <a:rPr lang="de-AT" sz="1600" dirty="0" err="1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ekt</a:t>
            </a:r>
            <a:r>
              <a:rPr lang="de-AT" sz="16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 Junge Menschen in Aktion und im Ehrenamt</a:t>
            </a:r>
            <a:r>
              <a:rPr sz="16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 </a:t>
            </a:r>
            <a:endParaRPr lang="de-AT" sz="1600" dirty="0">
              <a:solidFill>
                <a:srgbClr val="262626"/>
              </a:solidFill>
              <a:latin typeface="Courier New" panose="02070309020205020404" pitchFamily="49" charset="0"/>
              <a:cs typeface="CUHPNE+Courier New"/>
            </a:endParaRPr>
          </a:p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600" spc="1299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lang="de-DE" sz="16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Mit Geld umgehen lernen</a:t>
            </a:r>
            <a:endParaRPr sz="1600" dirty="0">
              <a:solidFill>
                <a:srgbClr val="262626"/>
              </a:solidFill>
              <a:latin typeface="Courier New" panose="02070309020205020404" pitchFamily="49" charset="0"/>
              <a:cs typeface="CUHPNE+Courier New"/>
            </a:endParaRPr>
          </a:p>
          <a:p>
            <a:pPr>
              <a:lnSpc>
                <a:spcPts val="1807"/>
              </a:lnSpc>
            </a:pPr>
            <a:r>
              <a:rPr sz="16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• </a:t>
            </a:r>
            <a:r>
              <a:rPr lang="de-DE" sz="16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Die Praxis der inklusiven Bildung</a:t>
            </a:r>
            <a:endParaRPr sz="1600" dirty="0">
              <a:solidFill>
                <a:srgbClr val="262626"/>
              </a:solidFill>
              <a:latin typeface="Courier New" panose="02070309020205020404" pitchFamily="49" charset="0"/>
              <a:cs typeface="CUHPNE+Courier New"/>
            </a:endParaRPr>
          </a:p>
          <a:p>
            <a:pPr>
              <a:lnSpc>
                <a:spcPts val="1807"/>
              </a:lnSpc>
            </a:pPr>
            <a:r>
              <a:rPr sz="16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• </a:t>
            </a:r>
            <a:r>
              <a:rPr lang="de-DE" sz="16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Inklusive Bildung in der Praxis -
wegen der Pandemie unterbrochen</a:t>
            </a:r>
            <a:endParaRPr sz="1600" dirty="0">
              <a:solidFill>
                <a:srgbClr val="262626"/>
              </a:solidFill>
              <a:latin typeface="Courier New" panose="02070309020205020404" pitchFamily="49" charset="0"/>
              <a:cs typeface="CUHPNE+Courier New"/>
            </a:endParaRPr>
          </a:p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262626"/>
                </a:solidFill>
                <a:latin typeface="QHMLPQ+Arial"/>
                <a:cs typeface="QHMLPQ+Arial"/>
              </a:rPr>
              <a:t>•</a:t>
            </a:r>
            <a:r>
              <a:rPr sz="1600" spc="1299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lang="de-DE" sz="1600" dirty="0">
                <a:solidFill>
                  <a:srgbClr val="262626"/>
                </a:solidFill>
                <a:latin typeface="Courier New" panose="02070309020205020404" pitchFamily="49" charset="0"/>
                <a:cs typeface="CUHPNE+Courier New"/>
              </a:rPr>
              <a:t>Kultivieren von morgen</a:t>
            </a:r>
            <a:endParaRPr sz="1600" dirty="0">
              <a:solidFill>
                <a:srgbClr val="262626"/>
              </a:solidFill>
              <a:latin typeface="CUHPNE+Courier New"/>
              <a:cs typeface="CUHPNE+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68307" y="4054462"/>
            <a:ext cx="1663296" cy="3646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1B1B1B"/>
                </a:solidFill>
                <a:latin typeface="CEQTRV+Courier New Bold"/>
                <a:cs typeface="CEQTRV+Courier New Bold"/>
              </a:rPr>
              <a:t>SEDU Estadual/SEDU</a:t>
            </a:r>
          </a:p>
          <a:p>
            <a:pPr marL="377952" marR="0">
              <a:lnSpc>
                <a:spcPts val="1253"/>
              </a:lnSpc>
              <a:spcBef>
                <a:spcPts val="17"/>
              </a:spcBef>
              <a:spcAft>
                <a:spcPts val="0"/>
              </a:spcAft>
            </a:pPr>
            <a:r>
              <a:rPr sz="1100" b="1" dirty="0">
                <a:solidFill>
                  <a:srgbClr val="1B1B1B"/>
                </a:solidFill>
                <a:latin typeface="CEQTRV+Courier New Bold"/>
                <a:cs typeface="CEQTRV+Courier New Bold"/>
              </a:rPr>
              <a:t>Municipal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60043" y="4809697"/>
            <a:ext cx="764050" cy="326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2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531B81"/>
                </a:solidFill>
                <a:latin typeface="CEQTRV+Courier New Bold"/>
                <a:cs typeface="CEQTRV+Courier New Bold"/>
              </a:rPr>
              <a:t>2021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1011</Words>
  <Application>Microsoft Office PowerPoint</Application>
  <PresentationFormat>Breitbild</PresentationFormat>
  <Paragraphs>172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7" baseType="lpstr">
      <vt:lpstr>Courier New</vt:lpstr>
      <vt:lpstr>CUHPNE+Courier New</vt:lpstr>
      <vt:lpstr>KLNANE+Courier New Italic</vt:lpstr>
      <vt:lpstr>Calibri</vt:lpstr>
      <vt:lpstr>Times New Roman</vt:lpstr>
      <vt:lpstr>CEQTRV+Courier New Bold</vt:lpstr>
      <vt:lpstr>QHMLPQ+Arial</vt:lpstr>
      <vt:lpstr>Arial</vt:lpstr>
      <vt:lpstr>Theme 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Gerhard</dc:creator>
  <cp:lastModifiedBy>Bianca Specht-Moser</cp:lastModifiedBy>
  <cp:revision>35</cp:revision>
  <dcterms:modified xsi:type="dcterms:W3CDTF">2022-06-29T13:05:05Z</dcterms:modified>
</cp:coreProperties>
</file>