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embeddedFontLst>
    <p:embeddedFont>
      <p:font typeface="KLNANE+Courier New Italic"/>
      <p:regular r:id="rId24"/>
    </p:embeddedFont>
    <p:embeddedFont>
      <p:font typeface="CEQTRV+Courier New Bold"/>
      <p:regular r:id="rId25"/>
    </p:embeddedFont>
    <p:embeddedFont>
      <p:font typeface="QHMLPQ+Arial"/>
      <p:regular r:id="rId26"/>
    </p:embeddedFont>
    <p:embeddedFont>
      <p:font typeface="Times New Roman"/>
      <p:regular r:id="rId27"/>
    </p:embeddedFont>
    <p:embeddedFont>
      <p:font typeface="CUHPNE+Courier New"/>
      <p:regular r:id="rId28"/>
    </p:embeddedFont>
    <p:embeddedFont>
      <p:font typeface="QHMLPQ+Arial"/>
      <p:regular r:id="rId29"/>
    </p:embeddedFont>
    <p:embeddedFont>
      <p:font typeface="CUHPNE+Courier New"/>
      <p:regular r:id="rId30"/>
    </p:embeddedFont>
    <p:embeddedFont>
      <p:font typeface="CEQTRV+Courier New Bold"/>
      <p:regular r:id="rId31"/>
    </p:embeddedFont>
    <p:embeddedFont>
      <p:font typeface="QHMLPQ+Arial"/>
      <p:regular r:id="rId32"/>
    </p:embeddedFont>
    <p:embeddedFont>
      <p:font typeface="Times New Roman"/>
      <p:regular r:id="rId33"/>
    </p:embeddedFont>
    <p:embeddedFont>
      <p:font typeface="CUHPNE+Courier New"/>
      <p:regular r:id="rId34"/>
    </p:embeddedFont>
    <p:embeddedFont>
      <p:font typeface="QHMLPQ+Arial"/>
      <p:regular r:id="rId35"/>
    </p:embeddedFont>
    <p:embeddedFont>
      <p:font typeface="CUHPNE+Courier New"/>
      <p:regular r:id="rId36"/>
    </p:embeddedFont>
    <p:embeddedFont>
      <p:font typeface="CEQTRV+Courier New Bold"/>
      <p:regular r:id="rId37"/>
    </p:embeddedFont>
    <p:embeddedFont>
      <p:font typeface="QHMLPQ+Arial"/>
      <p:regular r:id="rId38"/>
    </p:embeddedFont>
    <p:embeddedFont>
      <p:font typeface="Times New Roman"/>
      <p:regular r:id="rId39"/>
    </p:embeddedFont>
    <p:embeddedFont>
      <p:font typeface="CUHPNE+Courier New"/>
      <p:regular r:id="rId40"/>
    </p:embeddedFont>
    <p:embeddedFont>
      <p:font typeface="QHMLPQ+Arial"/>
      <p:regular r:id="rId41"/>
    </p:embeddedFont>
    <p:embeddedFont>
      <p:font typeface="CUHPNE+Courier New"/>
      <p:regular r:id="rId42"/>
    </p:embeddedFont>
    <p:embeddedFont>
      <p:font typeface="CEQTRV+Courier New Bold"/>
      <p:regular r:id="rId43"/>
    </p:embeddedFont>
    <p:embeddedFont>
      <p:font typeface="CUHPNE+Courier New"/>
      <p:regular r:id="rId44"/>
    </p:embeddedFont>
    <p:embeddedFont>
      <p:font typeface="KLNANE+Courier New Italic"/>
      <p:regular r:id="rId45"/>
    </p:embeddedFont>
    <p:embeddedFont>
      <p:font typeface="QHMLPQ+Arial"/>
      <p:regular r:id="rId46"/>
    </p:embeddedFont>
    <p:embeddedFont>
      <p:font typeface="Times New Roman"/>
      <p:regular r:id="rId47"/>
    </p:embeddedFont>
    <p:embeddedFont>
      <p:font typeface="KLNANE+Courier New Italic"/>
      <p:regular r:id="rId48"/>
    </p:embeddedFont>
    <p:embeddedFont>
      <p:font typeface="QHMLPQ+Arial"/>
      <p:regular r:id="rId49"/>
    </p:embeddedFont>
    <p:embeddedFont>
      <p:font typeface="KLNANE+Courier New Italic"/>
      <p:regular r:id="rId50"/>
    </p:embeddedFont>
    <p:embeddedFont>
      <p:font typeface="FAIQOA+Courier New Italic"/>
      <p:regular r:id="rId51"/>
    </p:embeddedFont>
    <p:embeddedFont>
      <p:font typeface="Times New Roman"/>
      <p:regular r:id="rId5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font" Target="fonts/font1.fntdata" /><Relationship Id="rId25" Type="http://schemas.openxmlformats.org/officeDocument/2006/relationships/font" Target="fonts/font2.fntdata" /><Relationship Id="rId26" Type="http://schemas.openxmlformats.org/officeDocument/2006/relationships/font" Target="fonts/font3.fntdata" /><Relationship Id="rId27" Type="http://schemas.openxmlformats.org/officeDocument/2006/relationships/font" Target="fonts/font4.fntdata" /><Relationship Id="rId28" Type="http://schemas.openxmlformats.org/officeDocument/2006/relationships/font" Target="fonts/font5.fntdata" /><Relationship Id="rId29" Type="http://schemas.openxmlformats.org/officeDocument/2006/relationships/font" Target="fonts/font6.fntdata" /><Relationship Id="rId3" Type="http://schemas.openxmlformats.org/officeDocument/2006/relationships/viewProps" Target="viewProps.xml" /><Relationship Id="rId30" Type="http://schemas.openxmlformats.org/officeDocument/2006/relationships/font" Target="fonts/font7.fntdata" /><Relationship Id="rId31" Type="http://schemas.openxmlformats.org/officeDocument/2006/relationships/font" Target="fonts/font8.fntdata" /><Relationship Id="rId32" Type="http://schemas.openxmlformats.org/officeDocument/2006/relationships/font" Target="fonts/font9.fntdata" /><Relationship Id="rId33" Type="http://schemas.openxmlformats.org/officeDocument/2006/relationships/font" Target="fonts/font10.fntdata" /><Relationship Id="rId34" Type="http://schemas.openxmlformats.org/officeDocument/2006/relationships/font" Target="fonts/font11.fntdata" /><Relationship Id="rId35" Type="http://schemas.openxmlformats.org/officeDocument/2006/relationships/font" Target="fonts/font12.fntdata" /><Relationship Id="rId36" Type="http://schemas.openxmlformats.org/officeDocument/2006/relationships/font" Target="fonts/font13.fntdata" /><Relationship Id="rId37" Type="http://schemas.openxmlformats.org/officeDocument/2006/relationships/font" Target="fonts/font14.fntdata" /><Relationship Id="rId38" Type="http://schemas.openxmlformats.org/officeDocument/2006/relationships/font" Target="fonts/font15.fntdata" /><Relationship Id="rId39" Type="http://schemas.openxmlformats.org/officeDocument/2006/relationships/font" Target="fonts/font16.fntdata" /><Relationship Id="rId4" Type="http://schemas.openxmlformats.org/officeDocument/2006/relationships/theme" Target="theme/theme1.xml" /><Relationship Id="rId40" Type="http://schemas.openxmlformats.org/officeDocument/2006/relationships/font" Target="fonts/font17.fntdata" /><Relationship Id="rId41" Type="http://schemas.openxmlformats.org/officeDocument/2006/relationships/font" Target="fonts/font18.fntdata" /><Relationship Id="rId42" Type="http://schemas.openxmlformats.org/officeDocument/2006/relationships/font" Target="fonts/font19.fntdata" /><Relationship Id="rId43" Type="http://schemas.openxmlformats.org/officeDocument/2006/relationships/font" Target="fonts/font20.fntdata" /><Relationship Id="rId44" Type="http://schemas.openxmlformats.org/officeDocument/2006/relationships/font" Target="fonts/font21.fntdata" /><Relationship Id="rId45" Type="http://schemas.openxmlformats.org/officeDocument/2006/relationships/font" Target="fonts/font22.fntdata" /><Relationship Id="rId46" Type="http://schemas.openxmlformats.org/officeDocument/2006/relationships/font" Target="fonts/font23.fntdata" /><Relationship Id="rId47" Type="http://schemas.openxmlformats.org/officeDocument/2006/relationships/font" Target="fonts/font24.fntdata" /><Relationship Id="rId48" Type="http://schemas.openxmlformats.org/officeDocument/2006/relationships/font" Target="fonts/font25.fntdata" /><Relationship Id="rId49" Type="http://schemas.openxmlformats.org/officeDocument/2006/relationships/font" Target="fonts/font26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27.fntdata" /><Relationship Id="rId51" Type="http://schemas.openxmlformats.org/officeDocument/2006/relationships/font" Target="fonts/font28.fntdata" /><Relationship Id="rId52" Type="http://schemas.openxmlformats.org/officeDocument/2006/relationships/font" Target="fonts/font29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8621" y="2443362"/>
            <a:ext cx="3962974" cy="7583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2f2f2"/>
                </a:solidFill>
                <a:latin typeface="CUHPNE+Courier New"/>
                <a:cs typeface="CUHPNE+Courier New"/>
              </a:rPr>
              <a:t>07</a:t>
            </a:r>
            <a:r>
              <a:rPr dirty="0" sz="5000">
                <a:solidFill>
                  <a:srgbClr val="f2f2f2"/>
                </a:solidFill>
                <a:latin typeface="CUHPNE+Courier New"/>
                <a:cs typeface="CUHPNE+Courier New"/>
              </a:rPr>
              <a:t> </a:t>
            </a:r>
            <a:r>
              <a:rPr dirty="0" sz="5000">
                <a:solidFill>
                  <a:srgbClr val="531b81"/>
                </a:solidFill>
                <a:latin typeface="CUHPNE+Courier New"/>
                <a:cs typeface="CUHPNE+Courier New"/>
              </a:rPr>
              <a:t>Estados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8621" y="3470792"/>
            <a:ext cx="6630046" cy="2839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6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2f2f2"/>
                </a:solidFill>
                <a:latin typeface="CUHPNE+Courier New"/>
                <a:cs typeface="CUHPNE+Courier New"/>
              </a:rPr>
              <a:t>3.345</a:t>
            </a:r>
            <a:r>
              <a:rPr dirty="0" sz="5000">
                <a:solidFill>
                  <a:srgbClr val="f2f2f2"/>
                </a:solidFill>
                <a:latin typeface="CUHPNE+Courier New"/>
                <a:cs typeface="CUHPNE+Courier New"/>
              </a:rPr>
              <a:t> </a:t>
            </a:r>
            <a:r>
              <a:rPr dirty="0" sz="5000">
                <a:solidFill>
                  <a:srgbClr val="531b81"/>
                </a:solidFill>
                <a:latin typeface="CUHPNE+Courier New"/>
                <a:cs typeface="CUHPNE+Courier New"/>
              </a:rPr>
              <a:t>Escolas</a:t>
            </a:r>
          </a:p>
          <a:p>
            <a:pPr marL="0" marR="0">
              <a:lnSpc>
                <a:spcPts val="5668"/>
              </a:lnSpc>
              <a:spcBef>
                <a:spcPts val="2419"/>
              </a:spcBef>
              <a:spcAft>
                <a:spcPts val="0"/>
              </a:spcAft>
            </a:pPr>
            <a:r>
              <a:rPr dirty="0" sz="5000">
                <a:solidFill>
                  <a:srgbClr val="f2f2f2"/>
                </a:solidFill>
                <a:latin typeface="CUHPNE+Courier New"/>
                <a:cs typeface="CUHPNE+Courier New"/>
              </a:rPr>
              <a:t>23.288</a:t>
            </a:r>
            <a:r>
              <a:rPr dirty="0" sz="5000">
                <a:solidFill>
                  <a:srgbClr val="f2f2f2"/>
                </a:solidFill>
                <a:latin typeface="CUHPNE+Courier New"/>
                <a:cs typeface="CUHPNE+Courier New"/>
              </a:rPr>
              <a:t> </a:t>
            </a:r>
            <a:r>
              <a:rPr dirty="0" sz="5000">
                <a:solidFill>
                  <a:srgbClr val="531b81"/>
                </a:solidFill>
                <a:latin typeface="CUHPNE+Courier New"/>
                <a:cs typeface="CUHPNE+Courier New"/>
              </a:rPr>
              <a:t>Educadores</a:t>
            </a:r>
          </a:p>
          <a:p>
            <a:pPr marL="0" marR="0">
              <a:lnSpc>
                <a:spcPts val="5671"/>
              </a:lnSpc>
              <a:spcBef>
                <a:spcPts val="2628"/>
              </a:spcBef>
              <a:spcAft>
                <a:spcPts val="0"/>
              </a:spcAft>
            </a:pPr>
            <a:r>
              <a:rPr dirty="0" sz="5000">
                <a:solidFill>
                  <a:srgbClr val="f2f2f2"/>
                </a:solidFill>
                <a:latin typeface="CUHPNE+Courier New"/>
                <a:cs typeface="CUHPNE+Courier New"/>
              </a:rPr>
              <a:t>1.752.021</a:t>
            </a:r>
            <a:r>
              <a:rPr dirty="0" sz="5000">
                <a:solidFill>
                  <a:srgbClr val="f2f2f2"/>
                </a:solidFill>
                <a:latin typeface="CUHPNE+Courier New"/>
                <a:cs typeface="CUHPNE+Courier New"/>
              </a:rPr>
              <a:t> </a:t>
            </a:r>
            <a:r>
              <a:rPr dirty="0" sz="5000">
                <a:solidFill>
                  <a:srgbClr val="531b81"/>
                </a:solidFill>
                <a:latin typeface="CUHPNE+Courier New"/>
                <a:cs typeface="CUHPNE+Courier New"/>
              </a:rPr>
              <a:t>Alunos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0605" y="3385108"/>
            <a:ext cx="5910982" cy="24612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O</a:t>
            </a:r>
            <a:r>
              <a:rPr dirty="0" sz="54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54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que</a:t>
            </a:r>
            <a:r>
              <a:rPr dirty="0" sz="54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54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nós</a:t>
            </a:r>
          </a:p>
          <a:p>
            <a:pPr marL="0" marR="0">
              <a:lnSpc>
                <a:spcPts val="6119"/>
              </a:lnSpc>
              <a:spcBef>
                <a:spcPts val="360"/>
              </a:spcBef>
              <a:spcAft>
                <a:spcPts val="0"/>
              </a:spcAft>
            </a:pPr>
            <a:r>
              <a:rPr dirty="0" sz="5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esperamos</a:t>
            </a:r>
            <a:r>
              <a:rPr dirty="0" sz="5400" spc="-19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54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para</a:t>
            </a:r>
          </a:p>
          <a:p>
            <a:pPr marL="0" marR="0">
              <a:lnSpc>
                <a:spcPts val="6119"/>
              </a:lnSpc>
              <a:spcBef>
                <a:spcPts val="362"/>
              </a:spcBef>
              <a:spcAft>
                <a:spcPts val="0"/>
              </a:spcAft>
            </a:pPr>
            <a:r>
              <a:rPr dirty="0" sz="54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este</a:t>
            </a:r>
            <a:r>
              <a:rPr dirty="0" sz="5400" spc="-21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54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ano?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1" y="581229"/>
            <a:ext cx="8215464" cy="9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Em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2022,</a:t>
            </a:r>
            <a:r>
              <a:rPr dirty="0" sz="3200" spc="28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nós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contamos</a:t>
            </a:r>
            <a:r>
              <a:rPr dirty="0" sz="3200" spc="34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com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grandes</a:t>
            </a:r>
          </a:p>
          <a:p>
            <a:pPr marL="0" marR="0">
              <a:lnSpc>
                <a:spcPts val="3629"/>
              </a:lnSpc>
              <a:spcBef>
                <a:spcPts val="261"/>
              </a:spcBef>
              <a:spcAft>
                <a:spcPts val="0"/>
              </a:spcAft>
            </a:pP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investidores</a:t>
            </a:r>
            <a:r>
              <a:rPr dirty="0" sz="3200" spc="57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sociais</a:t>
            </a:r>
            <a:r>
              <a:rPr dirty="0" sz="3200" spc="54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parceiros!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581229"/>
            <a:ext cx="11632989" cy="9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...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assim</a:t>
            </a:r>
            <a:r>
              <a:rPr dirty="0" sz="3200" spc="36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nós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fortalecemos</a:t>
            </a:r>
            <a:r>
              <a:rPr dirty="0" sz="3200" spc="49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a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rede</a:t>
            </a:r>
            <a:r>
              <a:rPr dirty="0" sz="3200" spc="1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educacional</a:t>
            </a:r>
          </a:p>
          <a:p>
            <a:pPr marL="0" marR="0">
              <a:lnSpc>
                <a:spcPts val="3629"/>
              </a:lnSpc>
              <a:spcBef>
                <a:spcPts val="261"/>
              </a:spcBef>
              <a:spcAft>
                <a:spcPts val="0"/>
              </a:spcAft>
            </a:pP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através</a:t>
            </a:r>
            <a:r>
              <a:rPr dirty="0" sz="3200" spc="3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das</a:t>
            </a:r>
            <a:r>
              <a:rPr dirty="0" sz="3200" spc="19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seguintes</a:t>
            </a:r>
            <a:r>
              <a:rPr dirty="0" sz="3200" spc="45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2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iniciativas: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7331" y="2134417"/>
            <a:ext cx="10782966" cy="2325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531b81"/>
                </a:solidFill>
                <a:latin typeface="QHMLPQ+Arial"/>
                <a:cs typeface="QHMLPQ+Arial"/>
              </a:rPr>
              <a:t>•</a:t>
            </a:r>
            <a:r>
              <a:rPr dirty="0" sz="2500" spc="1200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Aula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Extra</a:t>
            </a:r>
          </a:p>
          <a:p>
            <a:pPr marL="0" marR="0">
              <a:lnSpc>
                <a:spcPts val="28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500">
                <a:solidFill>
                  <a:srgbClr val="531b81"/>
                </a:solidFill>
                <a:latin typeface="QHMLPQ+Arial"/>
                <a:cs typeface="QHMLPQ+Arial"/>
              </a:rPr>
              <a:t>•</a:t>
            </a:r>
            <a:r>
              <a:rPr dirty="0" sz="2500" spc="1200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Aprendendo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Lidar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com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Dinheiro</a:t>
            </a:r>
          </a:p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531b81"/>
                </a:solidFill>
                <a:latin typeface="QHMLPQ+Arial"/>
                <a:cs typeface="QHMLPQ+Arial"/>
              </a:rPr>
              <a:t>•</a:t>
            </a:r>
            <a:r>
              <a:rPr dirty="0" sz="2500" spc="1200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Apadrinhe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Professor</a:t>
            </a:r>
          </a:p>
          <a:p>
            <a:pPr marL="0" marR="0">
              <a:lnSpc>
                <a:spcPts val="2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531b81"/>
                </a:solidFill>
                <a:latin typeface="QHMLPQ+Arial"/>
                <a:cs typeface="QHMLPQ+Arial"/>
              </a:rPr>
              <a:t>•</a:t>
            </a:r>
            <a:r>
              <a:rPr dirty="0" sz="2500" spc="1200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Apadrinhe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Gestor</a:t>
            </a:r>
          </a:p>
          <a:p>
            <a:pPr marL="0" marR="0">
              <a:lnSpc>
                <a:spcPts val="2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531b81"/>
                </a:solidFill>
                <a:latin typeface="QHMLPQ+Arial"/>
                <a:cs typeface="QHMLPQ+Arial"/>
              </a:rPr>
              <a:t>•</a:t>
            </a:r>
            <a:r>
              <a:rPr dirty="0" sz="2500" spc="1200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Prática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da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Educação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Inclusiva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FAIQOA+Courier New Italic"/>
                <a:cs typeface="FAIQOA+Courier New Italic"/>
              </a:rPr>
              <a:t>–</a:t>
            </a:r>
            <a:r>
              <a:rPr dirty="0" sz="2500" spc="878" i="1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Ampliando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Horizontes</a:t>
            </a:r>
          </a:p>
          <a:p>
            <a:pPr marL="0" marR="0">
              <a:lnSpc>
                <a:spcPts val="28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500">
                <a:solidFill>
                  <a:srgbClr val="531b81"/>
                </a:solidFill>
                <a:latin typeface="QHMLPQ+Arial"/>
                <a:cs typeface="QHMLPQ+Arial"/>
              </a:rPr>
              <a:t>•</a:t>
            </a:r>
            <a:r>
              <a:rPr dirty="0" sz="2500" spc="1200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Cultivando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o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Amanhã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7331" y="4420926"/>
            <a:ext cx="9639026" cy="801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531b81"/>
                </a:solidFill>
                <a:latin typeface="QHMLPQ+Arial"/>
                <a:cs typeface="QHMLPQ+Arial"/>
              </a:rPr>
              <a:t>•</a:t>
            </a:r>
            <a:r>
              <a:rPr dirty="0" sz="2500" spc="1200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Hub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Professores</a:t>
            </a:r>
          </a:p>
          <a:p>
            <a:pPr marL="0" marR="0">
              <a:lnSpc>
                <a:spcPts val="28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500">
                <a:solidFill>
                  <a:srgbClr val="531b81"/>
                </a:solidFill>
                <a:latin typeface="QHMLPQ+Arial"/>
                <a:cs typeface="QHMLPQ+Arial"/>
              </a:rPr>
              <a:t>•</a:t>
            </a:r>
            <a:r>
              <a:rPr dirty="0" sz="2500" spc="1200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Pedagogo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como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Articulador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do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Processo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Pedagógico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6909" y="1657979"/>
            <a:ext cx="6179849" cy="29444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[...]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Que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esta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história</a:t>
            </a:r>
            <a:r>
              <a:rPr dirty="0" sz="2400" spc="-24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possa</a:t>
            </a:r>
          </a:p>
          <a:p>
            <a:pPr marL="0" marR="0">
              <a:lnSpc>
                <a:spcPts val="2718"/>
              </a:lnSpc>
              <a:spcBef>
                <a:spcPts val="163"/>
              </a:spcBef>
              <a:spcAft>
                <a:spcPts val="0"/>
              </a:spcAft>
            </a:pP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ressoar</a:t>
            </a:r>
            <a:r>
              <a:rPr dirty="0" sz="2400" spc="-24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dentro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você,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lembrando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como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aprecia</a:t>
            </a:r>
            <a:r>
              <a:rPr dirty="0" sz="2400" spc="-24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a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dignidade,</a:t>
            </a:r>
            <a:r>
              <a:rPr dirty="0" sz="2400" spc="-24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a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integridade</a:t>
            </a:r>
            <a:r>
              <a:rPr dirty="0" sz="2400" spc="-24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transparência.</a:t>
            </a:r>
            <a:r>
              <a:rPr dirty="0" sz="2400" spc="-36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Que</a:t>
            </a:r>
          </a:p>
          <a:p>
            <a:pPr marL="0" marR="0">
              <a:lnSpc>
                <a:spcPts val="2721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esta</a:t>
            </a:r>
            <a:r>
              <a:rPr dirty="0" sz="2400" spc="-18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história</a:t>
            </a:r>
            <a:r>
              <a:rPr dirty="0" sz="2400" spc="-26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possa</a:t>
            </a:r>
            <a:r>
              <a:rPr dirty="0" sz="2400" spc="-2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revelar</a:t>
            </a:r>
            <a:r>
              <a:rPr dirty="0" sz="2400" spc="-24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o</a:t>
            </a:r>
          </a:p>
          <a:p>
            <a:pPr marL="0" marR="0">
              <a:lnSpc>
                <a:spcPts val="2718"/>
              </a:lnSpc>
              <a:spcBef>
                <a:spcPts val="163"/>
              </a:spcBef>
              <a:spcAft>
                <a:spcPts val="0"/>
              </a:spcAft>
            </a:pP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forte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desejo</a:t>
            </a:r>
            <a:r>
              <a:rPr dirty="0" sz="2400" spc="-24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do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Bem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que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existe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em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você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em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todos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os</a:t>
            </a:r>
            <a:r>
              <a:rPr dirty="0" sz="2400" spc="-12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meninos</a:t>
            </a:r>
            <a:r>
              <a:rPr dirty="0" sz="2400" spc="-24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e</a:t>
            </a:r>
          </a:p>
          <a:p>
            <a:pPr marL="0" marR="0">
              <a:lnSpc>
                <a:spcPts val="2721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400" i="1">
                <a:solidFill>
                  <a:srgbClr val="f2f2f2"/>
                </a:solidFill>
                <a:latin typeface="KLNANE+Courier New Italic"/>
                <a:cs typeface="KLNANE+Courier New Italic"/>
              </a:rPr>
              <a:t>meninas.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1" y="583038"/>
            <a:ext cx="10020831" cy="54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trajetória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lutas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conquistas!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0483" y="1407875"/>
            <a:ext cx="1067180" cy="631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5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1992</a:t>
            </a:r>
          </a:p>
          <a:p>
            <a:pPr marL="0" marR="0">
              <a:lnSpc>
                <a:spcPts val="227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a</a:t>
            </a: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1994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6460" y="1574950"/>
            <a:ext cx="3123182" cy="282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Hermann</a:t>
            </a:r>
            <a:r>
              <a:rPr dirty="0" sz="1600" spc="2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Gmeiner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6460" y="2172358"/>
            <a:ext cx="3979151" cy="526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Hermann</a:t>
            </a:r>
            <a:r>
              <a:rPr dirty="0" sz="1600" spc="2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Gmeiner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EEPG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Prof.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Giulio</a:t>
            </a:r>
            <a:r>
              <a:rPr dirty="0" sz="1600" spc="2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David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Leone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5334" y="2279603"/>
            <a:ext cx="763318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1995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6460" y="2887368"/>
            <a:ext cx="4589582" cy="770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Divulgação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Multiplicação</a:t>
            </a:r>
          </a:p>
          <a:p>
            <a:pPr marL="286511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Proposta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Labor</a:t>
            </a:r>
            <a:r>
              <a:rPr dirty="0" sz="1600" spc="2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Hermann</a:t>
            </a:r>
          </a:p>
          <a:p>
            <a:pPr marL="286511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Gmeiner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5334" y="3238453"/>
            <a:ext cx="764050" cy="14603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1996</a:t>
            </a:r>
          </a:p>
          <a:p>
            <a:pPr marL="0" marR="0">
              <a:lnSpc>
                <a:spcPts val="2272"/>
              </a:lnSpc>
              <a:spcBef>
                <a:spcPts val="6605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1997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56460" y="3620136"/>
            <a:ext cx="3492004" cy="282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EEPG</a:t>
            </a:r>
            <a:r>
              <a:rPr dirty="0" sz="1600" spc="1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Prof</a:t>
            </a:r>
            <a:r>
              <a:rPr dirty="0" sz="1600" spc="1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Jayr</a:t>
            </a:r>
            <a:r>
              <a:rPr dirty="0" sz="1600" spc="1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Andrade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56460" y="4143144"/>
            <a:ext cx="4347162" cy="7703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Labor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na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Pública:</a:t>
            </a:r>
          </a:p>
          <a:p>
            <a:pPr marL="286511" marR="0">
              <a:lnSpc>
                <a:spcPts val="181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Transferência</a:t>
            </a:r>
            <a:r>
              <a:rPr dirty="0" sz="1600" spc="3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Metodologia,</a:t>
            </a:r>
          </a:p>
          <a:p>
            <a:pPr marL="286511" marR="0">
              <a:lnSpc>
                <a:spcPts val="1807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Análise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Avaliação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56460" y="5231026"/>
            <a:ext cx="4589862" cy="770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Hermann</a:t>
            </a:r>
            <a:r>
              <a:rPr dirty="0" sz="1600" spc="2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Gmeiner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EEPG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Prof.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Giulio</a:t>
            </a:r>
            <a:r>
              <a:rPr dirty="0" sz="1600" spc="2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David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Leone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Labor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nas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Escolas</a:t>
            </a:r>
            <a:r>
              <a:rPr dirty="0" sz="1600" spc="2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Jocelyn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Oswald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0483" y="5307791"/>
            <a:ext cx="1067180" cy="631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5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1998</a:t>
            </a:r>
          </a:p>
          <a:p>
            <a:pPr marL="0" marR="0">
              <a:lnSpc>
                <a:spcPts val="227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a</a:t>
            </a: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1999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1" y="583038"/>
            <a:ext cx="10020831" cy="54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trajetória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lutas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conquistas!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1065" y="1526436"/>
            <a:ext cx="4103321" cy="282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Labor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na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Baiana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9050" y="1633681"/>
            <a:ext cx="763318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7577" y="1785022"/>
            <a:ext cx="4546580" cy="267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Prazer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Aluno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Sucesso</a:t>
            </a:r>
            <a:r>
              <a:rPr dirty="0" sz="1600" spc="2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Professor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71065" y="2344824"/>
            <a:ext cx="2514104" cy="282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4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89050" y="2574243"/>
            <a:ext cx="1105483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2001</a:t>
            </a:r>
            <a:r>
              <a:rPr dirty="0" sz="2000" spc="945" b="1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1065" y="2603157"/>
            <a:ext cx="3248462" cy="512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511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Re-Creio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Labor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Cajati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71943" y="2943720"/>
            <a:ext cx="1917285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+Doação</a:t>
            </a:r>
            <a:r>
              <a:rPr dirty="0" sz="1100" spc="23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Pessoa</a:t>
            </a:r>
            <a:r>
              <a:rPr dirty="0" sz="1100" spc="11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Física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1065" y="3451248"/>
            <a:ext cx="4347160" cy="7703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Capacitação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dos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Gestores</a:t>
            </a:r>
          </a:p>
          <a:p>
            <a:pPr marL="286511" marR="0">
              <a:lnSpc>
                <a:spcPts val="181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Aprendendo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Sonhar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Jovens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Ação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4199" y="3528013"/>
            <a:ext cx="1067180" cy="6314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5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2002</a:t>
            </a:r>
          </a:p>
          <a:p>
            <a:pPr marL="0" marR="0">
              <a:lnSpc>
                <a:spcPts val="2270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e</a:t>
            </a: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68261" y="4019410"/>
            <a:ext cx="1244355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+WCF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Alemanha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51253" y="4584828"/>
            <a:ext cx="4347354" cy="7706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Capacitação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dos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Gestores</a:t>
            </a:r>
          </a:p>
          <a:p>
            <a:pPr marL="286511" marR="0">
              <a:lnSpc>
                <a:spcPts val="1807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Aprendendo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Sonhar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Jovens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Ação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89050" y="4814523"/>
            <a:ext cx="763318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77354" y="5146281"/>
            <a:ext cx="1412962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+BOVESPA</a:t>
            </a:r>
            <a:r>
              <a:rPr dirty="0" sz="1100" spc="23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Social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51253" y="5672935"/>
            <a:ext cx="2514104" cy="282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Realizando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Sonhos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89050" y="5902100"/>
            <a:ext cx="1085565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2005</a:t>
            </a:r>
            <a:r>
              <a:rPr dirty="0" sz="2000" spc="789" b="1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51253" y="5931522"/>
            <a:ext cx="3490257" cy="511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511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Ler</a:t>
            </a:r>
            <a:r>
              <a:rPr dirty="0" sz="1600" spc="1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e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Escrever</a:t>
            </a:r>
            <a:r>
              <a:rPr dirty="0" sz="1600" spc="25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com</a:t>
            </a:r>
            <a:r>
              <a:rPr dirty="0" sz="1600" spc="1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Prazer</a:t>
            </a:r>
          </a:p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Jovens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em</a:t>
            </a:r>
            <a:r>
              <a:rPr dirty="0" sz="1600" spc="1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Ação</a:t>
            </a:r>
            <a:r>
              <a:rPr dirty="0" sz="1600" spc="15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II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955657" y="6044501"/>
            <a:ext cx="1412962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+BOVESPA</a:t>
            </a:r>
            <a:r>
              <a:rPr dirty="0" sz="1100" spc="23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Social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1" y="583038"/>
            <a:ext cx="10020831" cy="54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trajetória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lutas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conquistas!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1662" y="1403246"/>
            <a:ext cx="4349163" cy="282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Capacitação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Professores</a:t>
            </a:r>
            <a:r>
              <a:rPr dirty="0" sz="1600" spc="3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1662" y="1661833"/>
            <a:ext cx="4348961" cy="755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892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Municípios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Baixo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Sul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Bahia</a:t>
            </a:r>
          </a:p>
          <a:p>
            <a:pPr marL="286892" marR="0">
              <a:lnSpc>
                <a:spcPts val="181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Fique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Ligado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Jovens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Ação</a:t>
            </a:r>
            <a:r>
              <a:rPr dirty="0" sz="1600" spc="1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III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Realizando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Sonhos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060" y="1808086"/>
            <a:ext cx="657230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Social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0043" y="1875997"/>
            <a:ext cx="1085087" cy="32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2006</a:t>
            </a:r>
            <a:r>
              <a:rPr dirty="0" sz="2000" spc="784" b="1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21662" y="2378987"/>
            <a:ext cx="2269215" cy="282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Jovem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Futuro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1662" y="2742947"/>
            <a:ext cx="4349359" cy="7706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Capacitação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de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Professores</a:t>
            </a:r>
            <a:r>
              <a:rPr dirty="0" sz="1600" spc="35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de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11</a:t>
            </a:r>
          </a:p>
          <a:p>
            <a:pPr marL="286892" marR="0">
              <a:lnSpc>
                <a:spcPts val="1807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Municípios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do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Baixo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Sul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da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Bahia</a:t>
            </a:r>
          </a:p>
          <a:p>
            <a:pPr marL="286892" marR="0">
              <a:lnSpc>
                <a:spcPts val="1807"/>
              </a:lnSpc>
              <a:spcBef>
                <a:spcPts val="16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Jovem</a:t>
            </a:r>
            <a:r>
              <a:rPr dirty="0" sz="1600" spc="1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de</a:t>
            </a:r>
            <a:r>
              <a:rPr dirty="0" sz="1600" spc="13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Futuro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21662" y="3474997"/>
            <a:ext cx="4349157" cy="1258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Diálogo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Pólo</a:t>
            </a:r>
            <a:r>
              <a:rPr dirty="0" sz="1600" spc="1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Sul</a:t>
            </a:r>
          </a:p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Escrevendo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nossa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História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com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os</a:t>
            </a:r>
          </a:p>
          <a:p>
            <a:pPr marL="286892" marR="0">
              <a:lnSpc>
                <a:spcPts val="1807"/>
              </a:lnSpc>
              <a:spcBef>
                <a:spcPts val="11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alunos</a:t>
            </a:r>
          </a:p>
          <a:p>
            <a:pPr marL="0" marR="0">
              <a:lnSpc>
                <a:spcPts val="180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Fique</a:t>
            </a:r>
            <a:r>
              <a:rPr dirty="0" sz="1600" spc="1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Ligado</a:t>
            </a:r>
            <a:r>
              <a:rPr dirty="0" sz="1600" spc="25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2007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60043" y="3582242"/>
            <a:ext cx="763318" cy="2156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2007</a:t>
            </a:r>
          </a:p>
          <a:p>
            <a:pPr marL="0" marR="0">
              <a:lnSpc>
                <a:spcPts val="2270"/>
              </a:lnSpc>
              <a:spcBef>
                <a:spcPts val="12139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76411" y="3571608"/>
            <a:ext cx="1412962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+BOVESPA</a:t>
            </a:r>
            <a:r>
              <a:rPr dirty="0" sz="1100" spc="23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Social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21662" y="4816730"/>
            <a:ext cx="4348961" cy="1014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Fique</a:t>
            </a:r>
            <a:r>
              <a:rPr dirty="0" sz="1600" spc="13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Ligado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2007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Escrevendo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nossa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História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com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os</a:t>
            </a:r>
          </a:p>
          <a:p>
            <a:pPr marL="286892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alunos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Luz</a:t>
            </a:r>
            <a:r>
              <a:rPr dirty="0" sz="1600" spc="1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e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Lápis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21662" y="5792722"/>
            <a:ext cx="4349163" cy="282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Capacitação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de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Professores</a:t>
            </a:r>
            <a:r>
              <a:rPr dirty="0" sz="1600" spc="35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de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11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08555" y="6051308"/>
            <a:ext cx="4062068" cy="267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Municípios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do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Baixo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Sul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da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Bahia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1" y="583038"/>
            <a:ext cx="10020831" cy="54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trajetória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lutas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conquistas!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7057" y="1528849"/>
            <a:ext cx="3858264" cy="7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Educação: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Transporte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Seguro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Coordenador</a:t>
            </a:r>
            <a:r>
              <a:rPr dirty="0" sz="1600" spc="3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motivador</a:t>
            </a:r>
          </a:p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Diálogo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4803" y="2246075"/>
            <a:ext cx="1085615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2009</a:t>
            </a:r>
            <a:r>
              <a:rPr dirty="0" sz="2000" spc="789" b="1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3569" y="2275496"/>
            <a:ext cx="4303070" cy="511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Assessoria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para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os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Multiplicadores</a:t>
            </a:r>
          </a:p>
          <a:p>
            <a:pPr marL="0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Baixo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Sul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Bahia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07057" y="2748430"/>
            <a:ext cx="2270264" cy="526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Pólo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Sul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Interno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66381" y="2961754"/>
            <a:ext cx="1414364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Associação</a:t>
            </a:r>
            <a:r>
              <a:rPr dirty="0" sz="1100" spc="23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de</a:t>
            </a:r>
            <a:r>
              <a:rPr dirty="0" sz="1100" spc="11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89674" y="2961754"/>
            <a:ext cx="236538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62037" y="3129394"/>
            <a:ext cx="2170710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Escola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Francisco</a:t>
            </a:r>
            <a:r>
              <a:rPr dirty="0" sz="1100" spc="34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Roswell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7057" y="3464710"/>
            <a:ext cx="4836463" cy="10140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Educação: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Transporte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Seguro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Passaporte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para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o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Sucesso</a:t>
            </a:r>
            <a:r>
              <a:rPr dirty="0" sz="1600" spc="20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-</a:t>
            </a:r>
            <a:r>
              <a:rPr dirty="0" sz="1600" spc="1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O</a:t>
            </a:r>
          </a:p>
          <a:p>
            <a:pPr marL="286511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Professor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Coordenador</a:t>
            </a:r>
            <a:r>
              <a:rPr dirty="0" sz="1600" spc="35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como</a:t>
            </a:r>
            <a:r>
              <a:rPr dirty="0" sz="1600" spc="11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Motivador</a:t>
            </a:r>
          </a:p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Coordenadores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4803" y="4059635"/>
            <a:ext cx="763318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07057" y="4440324"/>
            <a:ext cx="3614222" cy="282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Subindo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a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Serra,</a:t>
            </a:r>
            <a:r>
              <a:rPr dirty="0" sz="1600" spc="22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Ampliando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98968" y="4507979"/>
            <a:ext cx="1580602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+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Doação</a:t>
            </a:r>
            <a:r>
              <a:rPr dirty="0" sz="1100" spc="23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Stiftung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93569" y="4698911"/>
            <a:ext cx="1371314" cy="267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UHPNE+Courier New"/>
                <a:cs typeface="CUHPNE+Courier New"/>
              </a:rPr>
              <a:t>Horizontes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07057" y="5076467"/>
            <a:ext cx="3614222" cy="282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Subindo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Serra,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Ampliando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07057" y="5334800"/>
            <a:ext cx="4835045" cy="999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511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Horizontes</a:t>
            </a:r>
          </a:p>
          <a:p>
            <a:pPr marL="286511" marR="0">
              <a:lnSpc>
                <a:spcPts val="1807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Coordenadores</a:t>
            </a:r>
            <a:r>
              <a:rPr dirty="0" sz="1600" spc="3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Formação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Formadores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Guarapiranga:</a:t>
            </a:r>
            <a:r>
              <a:rPr dirty="0" sz="1600" spc="3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Te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Quero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Viva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Zona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Sul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São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Paulo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44803" y="5549751"/>
            <a:ext cx="1085615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2011</a:t>
            </a:r>
            <a:r>
              <a:rPr dirty="0" sz="2000" spc="789" b="1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917178" y="6068580"/>
            <a:ext cx="1580602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+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Doação</a:t>
            </a:r>
            <a:r>
              <a:rPr dirty="0" sz="1100" spc="23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Stiftung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1" y="583038"/>
            <a:ext cx="10020831" cy="54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trajetória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lutas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conquistas!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7057" y="1470417"/>
            <a:ext cx="3867930" cy="1182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500" spc="135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Guarapiranga: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Te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Quero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Viva</a:t>
            </a:r>
          </a:p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500" spc="135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Zona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Sul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São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Paulo</a:t>
            </a:r>
          </a:p>
          <a:p>
            <a:pPr marL="0" marR="0">
              <a:lnSpc>
                <a:spcPts val="17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500" spc="135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Coordenador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</a:p>
          <a:p>
            <a:pPr marL="286511" marR="0">
              <a:lnSpc>
                <a:spcPts val="1699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das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Competências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e</a:t>
            </a:r>
          </a:p>
          <a:p>
            <a:pPr marL="286511" marR="0">
              <a:lnSpc>
                <a:spcPts val="1699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Habilidades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na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Prática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Docente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4803" y="1906223"/>
            <a:ext cx="764050" cy="32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09202" y="2279002"/>
            <a:ext cx="1586698" cy="1056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+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Doação</a:t>
            </a:r>
            <a:r>
              <a:rPr dirty="0" sz="1100" spc="23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Stiftung</a:t>
            </a:r>
          </a:p>
          <a:p>
            <a:pPr marL="6095" marR="0">
              <a:lnSpc>
                <a:spcPts val="1250"/>
              </a:lnSpc>
              <a:spcBef>
                <a:spcPts val="5467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+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Doação</a:t>
            </a:r>
            <a:r>
              <a:rPr dirty="0" sz="1100" spc="23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Stiftung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07057" y="2873860"/>
            <a:ext cx="4804009" cy="6803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Coordenador</a:t>
            </a:r>
            <a:r>
              <a:rPr dirty="0" sz="1400" spc="-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</a:p>
          <a:p>
            <a:pPr marL="286511" marR="0">
              <a:lnSpc>
                <a:spcPts val="1590"/>
              </a:lnSpc>
              <a:spcBef>
                <a:spcPts val="9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das</a:t>
            </a:r>
            <a:r>
              <a:rPr dirty="0" sz="1400" spc="-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Competências</a:t>
            </a:r>
            <a:r>
              <a:rPr dirty="0" sz="1400" spc="-38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Habilidades</a:t>
            </a:r>
            <a:r>
              <a:rPr dirty="0" sz="1400" spc="-2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na</a:t>
            </a:r>
            <a:r>
              <a:rPr dirty="0" sz="1400" spc="-16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Prática</a:t>
            </a:r>
          </a:p>
          <a:p>
            <a:pPr marL="286511" marR="0">
              <a:lnSpc>
                <a:spcPts val="1590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Docente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7057" y="3514470"/>
            <a:ext cx="4907491" cy="253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Equipe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Gestora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Construindo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uma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4803" y="3592021"/>
            <a:ext cx="763318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93569" y="3740803"/>
            <a:ext cx="1115419" cy="240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Qualidade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7057" y="3941190"/>
            <a:ext cx="3101067" cy="680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Vivenda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Criança</a:t>
            </a:r>
          </a:p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Formação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Formadores</a:t>
            </a: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Jovens</a:t>
            </a:r>
            <a:r>
              <a:rPr dirty="0" sz="1400" spc="-1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Ambientais</a:t>
            </a:r>
            <a:r>
              <a:rPr dirty="0" sz="1400" spc="-38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Ação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07057" y="4761991"/>
            <a:ext cx="2356443" cy="253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Vivenda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Criança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07057" y="4975351"/>
            <a:ext cx="4803842" cy="1320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Coordenador</a:t>
            </a:r>
            <a:r>
              <a:rPr dirty="0" sz="1400" spc="-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</a:p>
          <a:p>
            <a:pPr marL="286511" marR="0">
              <a:lnSpc>
                <a:spcPts val="1590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das</a:t>
            </a:r>
            <a:r>
              <a:rPr dirty="0" sz="1400" spc="-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Competências</a:t>
            </a:r>
            <a:r>
              <a:rPr dirty="0" sz="1400" spc="-38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Habilidades</a:t>
            </a:r>
            <a:r>
              <a:rPr dirty="0" sz="1400" spc="-2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na</a:t>
            </a:r>
            <a:r>
              <a:rPr dirty="0" sz="1400" spc="-16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Prática</a:t>
            </a:r>
          </a:p>
          <a:p>
            <a:pPr marL="286511" marR="0">
              <a:lnSpc>
                <a:spcPts val="1593"/>
              </a:lnSpc>
              <a:spcBef>
                <a:spcPts val="87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Docente</a:t>
            </a: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Pedagogo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</a:p>
          <a:p>
            <a:pPr marL="286511" marR="0">
              <a:lnSpc>
                <a:spcPts val="1590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Formação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Formadores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18397" y="5034648"/>
            <a:ext cx="1327919" cy="3645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SEDU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ESTADUAL/</a:t>
            </a:r>
          </a:p>
          <a:p>
            <a:pPr marL="0" marR="0">
              <a:lnSpc>
                <a:spcPts val="1250"/>
              </a:lnSpc>
              <a:spcBef>
                <a:spcPts val="19"/>
              </a:spcBef>
              <a:spcAft>
                <a:spcPts val="0"/>
              </a:spcAft>
            </a:pP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SEDU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262626"/>
                </a:solidFill>
                <a:latin typeface="CEQTRV+Courier New Bold"/>
                <a:cs typeface="CEQTRV+Courier New Bold"/>
              </a:rPr>
              <a:t>MUNICIPAL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44803" y="5479394"/>
            <a:ext cx="764050" cy="32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07057" y="6255841"/>
            <a:ext cx="2888237" cy="253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Diálogo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Tapajós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1" y="583038"/>
            <a:ext cx="10020831" cy="54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trajetória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lutas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conquistas!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7057" y="1642744"/>
            <a:ext cx="4693952" cy="466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Coordenador</a:t>
            </a:r>
            <a:r>
              <a:rPr dirty="0" sz="1400" spc="-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  <a:r>
              <a:rPr dirty="0" sz="1400" spc="-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</a:p>
          <a:p>
            <a:pPr marL="286511" marR="0">
              <a:lnSpc>
                <a:spcPts val="1593"/>
              </a:lnSpc>
              <a:spcBef>
                <a:spcPts val="87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7057" y="2069718"/>
            <a:ext cx="4908918" cy="1533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Pedagogo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</a:p>
          <a:p>
            <a:pPr marL="286511" marR="0">
              <a:lnSpc>
                <a:spcPts val="1590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/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Educadores</a:t>
            </a:r>
          </a:p>
          <a:p>
            <a:pPr marL="286511" marR="0">
              <a:lnSpc>
                <a:spcPts val="1590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400" spc="-16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Ação</a:t>
            </a: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Programa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"EDUCA[AÇÃO]</a:t>
            </a:r>
            <a:r>
              <a:rPr dirty="0" sz="1400" spc="-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foco"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-</a:t>
            </a:r>
            <a:r>
              <a:rPr dirty="0" sz="1400" spc="-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Formação</a:t>
            </a:r>
          </a:p>
          <a:p>
            <a:pPr marL="286511" marR="0">
              <a:lnSpc>
                <a:spcPts val="1590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continuada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para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Coordenadores</a:t>
            </a:r>
            <a:r>
              <a:rPr dirty="0" sz="1400" spc="-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Pedagógicos</a:t>
            </a:r>
          </a:p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Programas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Envolvendo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Jovens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parte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</a:p>
          <a:p>
            <a:pPr marL="286511" marR="0">
              <a:lnSpc>
                <a:spcPts val="1590"/>
              </a:lnSpc>
              <a:spcBef>
                <a:spcPts val="9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SENAES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4803" y="2680669"/>
            <a:ext cx="763318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29830" y="3308337"/>
            <a:ext cx="3770158" cy="3645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Fundação</a:t>
            </a:r>
            <a:r>
              <a:rPr dirty="0" sz="1100" spc="23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Hermann</a:t>
            </a:r>
            <a:r>
              <a:rPr dirty="0" sz="1100" spc="23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Hering</a:t>
            </a:r>
            <a:r>
              <a:rPr dirty="0" sz="1100" spc="11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/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SEDUC</a:t>
            </a:r>
            <a:r>
              <a:rPr dirty="0" sz="1100" spc="23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Goianésia</a:t>
            </a:r>
            <a:r>
              <a:rPr dirty="0" sz="1100" spc="23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/</a:t>
            </a:r>
          </a:p>
          <a:p>
            <a:pPr marL="716533" marR="0">
              <a:lnSpc>
                <a:spcPts val="1250"/>
              </a:lnSpc>
              <a:spcBef>
                <a:spcPts val="19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SEDUC</a:t>
            </a:r>
            <a:r>
              <a:rPr dirty="0" sz="1100" spc="11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S.L.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de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Montes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Belos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7057" y="3563492"/>
            <a:ext cx="4163941" cy="253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Trabalho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Abordando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Temas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30184" y="3643617"/>
            <a:ext cx="2170287" cy="19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Instituto</a:t>
            </a:r>
            <a:r>
              <a:rPr dirty="0" sz="1100" spc="23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ECOAR;</a:t>
            </a:r>
            <a:r>
              <a:rPr dirty="0" sz="1100" spc="23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Tapajós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93569" y="3789825"/>
            <a:ext cx="1436426" cy="240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Transversais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7057" y="4582310"/>
            <a:ext cx="4591001" cy="1014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Pedagogo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</a:p>
          <a:p>
            <a:pPr marL="286511" marR="0">
              <a:lnSpc>
                <a:spcPts val="181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600" spc="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Programa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"EDUCA[AÇÃO]</a:t>
            </a:r>
            <a:r>
              <a:rPr dirty="0" sz="1600" spc="3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foco"</a:t>
            </a:r>
            <a:r>
              <a:rPr dirty="0" sz="1600" spc="19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-</a:t>
            </a:r>
          </a:p>
          <a:p>
            <a:pPr marL="286511" marR="0">
              <a:lnSpc>
                <a:spcPts val="1807"/>
              </a:lnSpc>
              <a:spcBef>
                <a:spcPts val="162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Formação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continuada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para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4803" y="5177616"/>
            <a:ext cx="763318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07057" y="5572772"/>
            <a:ext cx="3491086" cy="511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511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Coordenadores</a:t>
            </a:r>
            <a:r>
              <a:rPr dirty="0" sz="1600" spc="3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Pedagógicos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6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Cultivando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Amanhã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1" y="583038"/>
            <a:ext cx="10020831" cy="54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trajetória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lutas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conquistas!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1662" y="1391284"/>
            <a:ext cx="4694690" cy="253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Equipe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Gestora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Construindo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0043" y="1617617"/>
            <a:ext cx="5237695" cy="711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8511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Excelência</a:t>
            </a:r>
          </a:p>
          <a:p>
            <a:pPr marL="861618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Pedagogo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1662" y="2044337"/>
            <a:ext cx="4803264" cy="880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892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</a:p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Programa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"EDUCA[AÇÃO]</a:t>
            </a:r>
            <a:r>
              <a:rPr dirty="0" sz="1400" spc="-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foco"</a:t>
            </a:r>
            <a:r>
              <a:rPr dirty="0" sz="1400" spc="-1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-</a:t>
            </a:r>
            <a:r>
              <a:rPr dirty="0" sz="1400" spc="-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Formação</a:t>
            </a:r>
          </a:p>
          <a:p>
            <a:pPr marL="286892" marR="0">
              <a:lnSpc>
                <a:spcPts val="1590"/>
              </a:lnSpc>
              <a:spcBef>
                <a:spcPts val="9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para</a:t>
            </a:r>
            <a:r>
              <a:rPr dirty="0" sz="1400" spc="-15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Coordenadores</a:t>
            </a:r>
            <a:r>
              <a:rPr dirty="0" sz="1400" spc="-36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Pedagógicos</a:t>
            </a: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Cultivando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Amanhã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97975" y="2470137"/>
            <a:ext cx="1663296" cy="53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SEDU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Estadual/SEDU</a:t>
            </a:r>
          </a:p>
          <a:p>
            <a:pPr marL="377952" marR="0">
              <a:lnSpc>
                <a:spcPts val="1250"/>
              </a:lnSpc>
              <a:spcBef>
                <a:spcPts val="19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Municipal</a:t>
            </a:r>
          </a:p>
          <a:p>
            <a:pPr marL="83819" marR="0">
              <a:lnSpc>
                <a:spcPts val="1253"/>
              </a:lnSpc>
              <a:spcBef>
                <a:spcPts val="17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SEMEC</a:t>
            </a:r>
            <a:r>
              <a:rPr dirty="0" sz="1100" spc="10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Parnamirim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21662" y="2976498"/>
            <a:ext cx="1186375" cy="253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Tenaris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1662" y="3189858"/>
            <a:ext cx="4376076" cy="1533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Pedagogo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</a:p>
          <a:p>
            <a:pPr marL="286892" marR="0">
              <a:lnSpc>
                <a:spcPts val="1593"/>
              </a:lnSpc>
              <a:spcBef>
                <a:spcPts val="87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Educação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Inclusiva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na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prática</a:t>
            </a: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Aprendendo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lidar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Dinheiro</a:t>
            </a: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Coordenador</a:t>
            </a:r>
            <a:r>
              <a:rPr dirty="0" sz="1400" spc="-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</a:p>
          <a:p>
            <a:pPr marL="286892" marR="0">
              <a:lnSpc>
                <a:spcPts val="1590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  <a:r>
              <a:rPr dirty="0" sz="1400" spc="-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</a:p>
          <a:p>
            <a:pPr marL="286892" marR="0">
              <a:lnSpc>
                <a:spcPts val="1590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60043" y="3801063"/>
            <a:ext cx="763318" cy="2149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2018</a:t>
            </a:r>
          </a:p>
          <a:p>
            <a:pPr marL="0" marR="0">
              <a:lnSpc>
                <a:spcPts val="2270"/>
              </a:lnSpc>
              <a:spcBef>
                <a:spcPts val="12034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21662" y="4683357"/>
            <a:ext cx="2462074" cy="2534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400" spc="141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Cultivando</a:t>
            </a:r>
            <a:r>
              <a:rPr dirty="0" sz="1400" spc="-24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400" spc="-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400">
                <a:solidFill>
                  <a:srgbClr val="262626"/>
                </a:solidFill>
                <a:latin typeface="CUHPNE+Courier New"/>
                <a:cs typeface="CUHPNE+Courier New"/>
              </a:rPr>
              <a:t>Amanhã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21662" y="5073788"/>
            <a:ext cx="1239411" cy="267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500" spc="135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Tenaris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21662" y="5302388"/>
            <a:ext cx="4668411" cy="1182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500" spc="135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Aprendendo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lidar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com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Dinheiro</a:t>
            </a:r>
          </a:p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500" spc="135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Pedagogo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</a:p>
          <a:p>
            <a:pPr marL="286892" marR="0">
              <a:lnSpc>
                <a:spcPts val="1699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</a:p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500" spc="135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educação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Inclusiva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na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prática</a:t>
            </a:r>
          </a:p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500" spc="135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Cultivando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500">
                <a:solidFill>
                  <a:srgbClr val="262626"/>
                </a:solidFill>
                <a:latin typeface="CUHPNE+Courier New"/>
                <a:cs typeface="CUHPNE+Courier New"/>
              </a:rPr>
              <a:t>Amanhã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771" y="583038"/>
            <a:ext cx="10020831" cy="54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Uma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trajetória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de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lutas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e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 </a:t>
            </a:r>
            <a:r>
              <a:rPr dirty="0" sz="3500" i="1">
                <a:solidFill>
                  <a:srgbClr val="531b81"/>
                </a:solidFill>
                <a:latin typeface="KLNANE+Courier New Italic"/>
                <a:cs typeface="KLNANE+Courier New Italic"/>
              </a:rPr>
              <a:t>conquistas!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1662" y="1810535"/>
            <a:ext cx="4591382" cy="526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Tenaris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Pedagogo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08555" y="2312708"/>
            <a:ext cx="4186396" cy="755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600" spc="37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</a:p>
          <a:p>
            <a:pPr marL="0" marR="0">
              <a:lnSpc>
                <a:spcPts val="1807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Educação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Inclusiva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na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Prática</a:t>
            </a:r>
            <a:r>
              <a:rPr dirty="0" sz="1600" spc="3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-</a:t>
            </a:r>
          </a:p>
          <a:p>
            <a:pPr marL="0" marR="0">
              <a:lnSpc>
                <a:spcPts val="1807"/>
              </a:lnSpc>
              <a:spcBef>
                <a:spcPts val="162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parado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por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causa</a:t>
            </a:r>
            <a:r>
              <a:rPr dirty="0" sz="1600" spc="2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pandemia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0043" y="2527634"/>
            <a:ext cx="1084980" cy="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2020</a:t>
            </a:r>
            <a:r>
              <a:rPr dirty="0" sz="2000" spc="784" b="1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21662" y="3029989"/>
            <a:ext cx="4103701" cy="526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Aprendendo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alidar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com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dinheiro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Cultivando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Amanhã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31401" y="3179178"/>
            <a:ext cx="1664053" cy="3650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SEDU</a:t>
            </a:r>
            <a:r>
              <a:rPr dirty="0" sz="1100" spc="10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Estadual/SEDU</a:t>
            </a:r>
          </a:p>
          <a:p>
            <a:pPr marL="377952" marR="0">
              <a:lnSpc>
                <a:spcPts val="1250"/>
              </a:lnSpc>
              <a:spcBef>
                <a:spcPts val="20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Municipal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1662" y="3726816"/>
            <a:ext cx="1292631" cy="282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Tenaris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21662" y="3971186"/>
            <a:ext cx="4591382" cy="2233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Pedagogo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como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Agente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Articulador</a:t>
            </a:r>
          </a:p>
          <a:p>
            <a:pPr marL="286892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do</a:t>
            </a:r>
            <a:r>
              <a:rPr dirty="0" sz="1600" spc="1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Processo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Pedagógico</a:t>
            </a:r>
            <a:r>
              <a:rPr dirty="0" sz="1600" spc="36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Escola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Projeto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Jovens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em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ação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</a:t>
            </a:r>
          </a:p>
          <a:p>
            <a:pPr marL="286892" marR="0">
              <a:lnSpc>
                <a:spcPts val="1807"/>
              </a:lnSpc>
              <a:spcBef>
                <a:spcPts val="162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Voluntariado</a:t>
            </a:r>
          </a:p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Aprendendo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lidar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com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Dinheiro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Prática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Educação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Inclusiva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Educação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Inclusiva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na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Prática</a:t>
            </a:r>
            <a:r>
              <a:rPr dirty="0" sz="1600" spc="3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-</a:t>
            </a:r>
          </a:p>
          <a:p>
            <a:pPr marL="286892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parado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por</a:t>
            </a:r>
            <a:r>
              <a:rPr dirty="0" sz="1600" spc="1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conta</a:t>
            </a:r>
            <a:r>
              <a:rPr dirty="0" sz="1600" spc="23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da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pandemia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dirty="0" sz="1600" spc="12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Cultivando</a:t>
            </a:r>
            <a:r>
              <a:rPr dirty="0" sz="1600" spc="22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o</a:t>
            </a:r>
            <a:r>
              <a:rPr dirty="0" sz="1600" spc="11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dirty="0" sz="1600">
                <a:solidFill>
                  <a:srgbClr val="262626"/>
                </a:solidFill>
                <a:latin typeface="CUHPNE+Courier New"/>
                <a:cs typeface="CUHPNE+Courier New"/>
              </a:rPr>
              <a:t>Amanhã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68307" y="4054462"/>
            <a:ext cx="1663296" cy="364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SEDU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Estadual/SEDU</a:t>
            </a:r>
          </a:p>
          <a:p>
            <a:pPr marL="377952" marR="0">
              <a:lnSpc>
                <a:spcPts val="1253"/>
              </a:lnSpc>
              <a:spcBef>
                <a:spcPts val="17"/>
              </a:spcBef>
              <a:spcAft>
                <a:spcPts val="0"/>
              </a:spcAft>
            </a:pPr>
            <a:r>
              <a:rPr dirty="0" sz="1100" b="1">
                <a:solidFill>
                  <a:srgbClr val="1b1b1b"/>
                </a:solidFill>
                <a:latin typeface="CEQTRV+Courier New Bold"/>
                <a:cs typeface="CEQTRV+Courier New Bold"/>
              </a:rPr>
              <a:t>Municipal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60043" y="4809697"/>
            <a:ext cx="764050" cy="32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531b81"/>
                </a:solidFill>
                <a:latin typeface="CEQTRV+Courier New Bold"/>
                <a:cs typeface="CEQTRV+Courier New Bold"/>
              </a:rPr>
              <a:t>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Gerhard</dc:creator>
  <cp:lastModifiedBy>Gerhard</cp:lastModifiedBy>
  <cp:revision>1</cp:revision>
  <dcterms:modified xsi:type="dcterms:W3CDTF">2022-06-28T10:37:51+02:00</dcterms:modified>
</cp:coreProperties>
</file>